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4630400" cy="8229600"/>
  <p:notesSz cx="8229600" cy="14630400"/>
  <p:embeddedFontLst>
    <p:embeddedFont>
      <p:font typeface="Barlow Bold" panose="00000800000000000000" pitchFamily="2" charset="0"/>
      <p:bold r:id="rId19"/>
    </p:embeddedFont>
    <p:embeddedFont>
      <p:font typeface="Montserrat" panose="00000500000000000000" pitchFamily="2" charset="0"/>
      <p:regular r:id="rId20"/>
      <p:bold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1" d="100"/>
          <a:sy n="81" d="100"/>
        </p:scale>
        <p:origin x="101"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26449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4464368" y="3239572"/>
            <a:ext cx="5701546" cy="712708"/>
          </a:xfrm>
          <a:prstGeom prst="rect">
            <a:avLst/>
          </a:prstGeom>
          <a:noFill/>
          <a:ln/>
        </p:spPr>
        <p:txBody>
          <a:bodyPr wrap="none" lIns="0" tIns="0" rIns="0" bIns="0" rtlCol="0" anchor="t"/>
          <a:lstStyle/>
          <a:p>
            <a:pPr marL="0" indent="0" algn="ctr">
              <a:lnSpc>
                <a:spcPts val="5600"/>
              </a:lnSpc>
              <a:buNone/>
            </a:pPr>
            <a:r>
              <a:rPr lang="en-US" sz="4450" b="1" dirty="0">
                <a:solidFill>
                  <a:srgbClr val="9998FF"/>
                </a:solidFill>
                <a:latin typeface="Barlow Bold" pitchFamily="34" charset="0"/>
                <a:ea typeface="Barlow Bold" pitchFamily="34" charset="-122"/>
                <a:cs typeface="Barlow Bold" pitchFamily="34" charset="-120"/>
              </a:rPr>
              <a:t>Cerebrio</a:t>
            </a:r>
            <a:endParaRPr lang="en-US" sz="4450" dirty="0"/>
          </a:p>
        </p:txBody>
      </p:sp>
      <p:sp>
        <p:nvSpPr>
          <p:cNvPr id="3" name="Text 1"/>
          <p:cNvSpPr/>
          <p:nvPr/>
        </p:nvSpPr>
        <p:spPr>
          <a:xfrm>
            <a:off x="2437924" y="4277201"/>
            <a:ext cx="9754552" cy="712708"/>
          </a:xfrm>
          <a:prstGeom prst="rect">
            <a:avLst/>
          </a:prstGeom>
          <a:noFill/>
          <a:ln/>
        </p:spPr>
        <p:txBody>
          <a:bodyPr wrap="none" lIns="0" tIns="0" rIns="0" bIns="0" rtlCol="0" anchor="t"/>
          <a:lstStyle/>
          <a:p>
            <a:pPr marL="0" indent="0" algn="ctr">
              <a:lnSpc>
                <a:spcPts val="5600"/>
              </a:lnSpc>
              <a:buNone/>
            </a:pPr>
            <a:r>
              <a:rPr lang="en-US" sz="4450" b="1" dirty="0">
                <a:solidFill>
                  <a:srgbClr val="9998FF"/>
                </a:solidFill>
                <a:latin typeface="Barlow Bold" pitchFamily="34" charset="0"/>
                <a:ea typeface="Barlow Bold" pitchFamily="34" charset="-122"/>
                <a:cs typeface="Barlow Bold" pitchFamily="34" charset="-120"/>
              </a:rPr>
              <a:t>AI-Powered Real-Time Communication</a:t>
            </a:r>
            <a:endParaRPr lang="en-US" sz="4450" dirty="0"/>
          </a:p>
        </p:txBody>
      </p:sp>
      <p:pic>
        <p:nvPicPr>
          <p:cNvPr id="7" name="Picture 6">
            <a:extLst>
              <a:ext uri="{FF2B5EF4-FFF2-40B4-BE49-F238E27FC236}">
                <a16:creationId xmlns:a16="http://schemas.microsoft.com/office/drawing/2014/main" id="{06D58FD1-985B-625B-5C30-DFD3F79B382A}"/>
              </a:ext>
            </a:extLst>
          </p:cNvPr>
          <p:cNvPicPr>
            <a:picLocks noChangeAspect="1"/>
          </p:cNvPicPr>
          <p:nvPr/>
        </p:nvPicPr>
        <p:blipFill>
          <a:blip r:embed="rId3"/>
          <a:stretch>
            <a:fillRect/>
          </a:stretch>
        </p:blipFill>
        <p:spPr>
          <a:xfrm>
            <a:off x="12553628" y="7345603"/>
            <a:ext cx="2004234" cy="88399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15200" y="0"/>
            <a:ext cx="7315200" cy="8229600"/>
          </a:xfrm>
          <a:prstGeom prst="rect">
            <a:avLst/>
          </a:prstGeom>
        </p:spPr>
      </p:pic>
      <p:pic>
        <p:nvPicPr>
          <p:cNvPr id="3" name="Image 1" descr="preencoded.png"/>
          <p:cNvPicPr>
            <a:picLocks noChangeAspect="1"/>
          </p:cNvPicPr>
          <p:nvPr/>
        </p:nvPicPr>
        <p:blipFill>
          <a:blip r:embed="rId4"/>
          <a:stretch>
            <a:fillRect/>
          </a:stretch>
        </p:blipFill>
        <p:spPr>
          <a:xfrm>
            <a:off x="8122920" y="1146810"/>
            <a:ext cx="5699760" cy="5935980"/>
          </a:xfrm>
          <a:prstGeom prst="rect">
            <a:avLst/>
          </a:prstGeom>
        </p:spPr>
      </p:pic>
      <p:sp>
        <p:nvSpPr>
          <p:cNvPr id="4" name="Text 0"/>
          <p:cNvSpPr/>
          <p:nvPr/>
        </p:nvSpPr>
        <p:spPr>
          <a:xfrm>
            <a:off x="758309" y="1496854"/>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Use Case Diagram</a:t>
            </a:r>
            <a:endParaRPr lang="en-US" sz="4450" dirty="0"/>
          </a:p>
        </p:txBody>
      </p:sp>
      <p:sp>
        <p:nvSpPr>
          <p:cNvPr id="5" name="Text 1"/>
          <p:cNvSpPr/>
          <p:nvPr/>
        </p:nvSpPr>
        <p:spPr>
          <a:xfrm>
            <a:off x="758309" y="2534483"/>
            <a:ext cx="5798582" cy="242697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Use Case Diagram A Use Case Diagram is a type of visual representation in the Unified Modeling Language (UML) that depicts the functional requirements of a system from the user's perspective. It helps identify the system's interactions with users and the specific tasks or processes that the system supports.</a:t>
            </a:r>
            <a:endParaRPr lang="en-US" sz="1700" dirty="0"/>
          </a:p>
        </p:txBody>
      </p:sp>
      <p:sp>
        <p:nvSpPr>
          <p:cNvPr id="6" name="Text 2"/>
          <p:cNvSpPr/>
          <p:nvPr/>
        </p:nvSpPr>
        <p:spPr>
          <a:xfrm>
            <a:off x="758309" y="5205174"/>
            <a:ext cx="5798582" cy="346710"/>
          </a:xfrm>
          <a:prstGeom prst="rect">
            <a:avLst/>
          </a:prstGeom>
          <a:noFill/>
          <a:ln/>
        </p:spPr>
        <p:txBody>
          <a:bodyPr wrap="none" lIns="0" tIns="0" rIns="0" bIns="0" rtlCol="0" anchor="t"/>
          <a:lstStyle/>
          <a:p>
            <a:pPr marL="0" indent="0">
              <a:lnSpc>
                <a:spcPts val="2700"/>
              </a:lnSpc>
              <a:buNone/>
            </a:pPr>
            <a:endParaRPr lang="en-US" sz="1700" dirty="0"/>
          </a:p>
        </p:txBody>
      </p:sp>
      <p:sp>
        <p:nvSpPr>
          <p:cNvPr id="7" name="Text 3"/>
          <p:cNvSpPr/>
          <p:nvPr/>
        </p:nvSpPr>
        <p:spPr>
          <a:xfrm>
            <a:off x="758309" y="5795605"/>
            <a:ext cx="5798582" cy="346710"/>
          </a:xfrm>
          <a:prstGeom prst="rect">
            <a:avLst/>
          </a:prstGeom>
          <a:noFill/>
          <a:ln/>
        </p:spPr>
        <p:txBody>
          <a:bodyPr wrap="none" lIns="0" tIns="0" rIns="0" bIns="0" rtlCol="0" anchor="t"/>
          <a:lstStyle/>
          <a:p>
            <a:pPr marL="0" indent="0">
              <a:lnSpc>
                <a:spcPts val="2700"/>
              </a:lnSpc>
              <a:buNone/>
            </a:pPr>
            <a:endParaRPr lang="en-US" sz="1700" dirty="0"/>
          </a:p>
        </p:txBody>
      </p:sp>
      <p:sp>
        <p:nvSpPr>
          <p:cNvPr id="8" name="Text 4"/>
          <p:cNvSpPr/>
          <p:nvPr/>
        </p:nvSpPr>
        <p:spPr>
          <a:xfrm>
            <a:off x="758309" y="6386036"/>
            <a:ext cx="5798582" cy="346710"/>
          </a:xfrm>
          <a:prstGeom prst="rect">
            <a:avLst/>
          </a:prstGeom>
          <a:noFill/>
          <a:ln/>
        </p:spPr>
        <p:txBody>
          <a:bodyPr wrap="none" lIns="0" tIns="0" rIns="0" bIns="0" rtlCol="0" anchor="t"/>
          <a:lstStyle/>
          <a:p>
            <a:pPr marL="0" indent="0">
              <a:lnSpc>
                <a:spcPts val="2700"/>
              </a:lnSpc>
              <a:buNone/>
            </a:pPr>
            <a:endParaRPr lang="en-US" sz="17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15200" y="0"/>
            <a:ext cx="7315200" cy="8229600"/>
          </a:xfrm>
          <a:prstGeom prst="rect">
            <a:avLst/>
          </a:prstGeom>
        </p:spPr>
      </p:pic>
      <p:pic>
        <p:nvPicPr>
          <p:cNvPr id="3" name="Image 1" descr="preencoded.png"/>
          <p:cNvPicPr>
            <a:picLocks noChangeAspect="1"/>
          </p:cNvPicPr>
          <p:nvPr/>
        </p:nvPicPr>
        <p:blipFill>
          <a:blip r:embed="rId4"/>
          <a:stretch>
            <a:fillRect/>
          </a:stretch>
        </p:blipFill>
        <p:spPr>
          <a:xfrm>
            <a:off x="8001000" y="1863090"/>
            <a:ext cx="5943600" cy="4503420"/>
          </a:xfrm>
          <a:prstGeom prst="rect">
            <a:avLst/>
          </a:prstGeom>
        </p:spPr>
      </p:pic>
      <p:sp>
        <p:nvSpPr>
          <p:cNvPr id="4" name="Text 0"/>
          <p:cNvSpPr/>
          <p:nvPr/>
        </p:nvSpPr>
        <p:spPr>
          <a:xfrm>
            <a:off x="758309" y="1721644"/>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ER-Diagram</a:t>
            </a:r>
            <a:endParaRPr lang="en-US" sz="4450" dirty="0"/>
          </a:p>
        </p:txBody>
      </p:sp>
      <p:sp>
        <p:nvSpPr>
          <p:cNvPr id="5" name="Text 1"/>
          <p:cNvSpPr/>
          <p:nvPr/>
        </p:nvSpPr>
        <p:spPr>
          <a:xfrm>
            <a:off x="758309" y="2759273"/>
            <a:ext cx="5798582" cy="138684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An Entity-Relationship (ER) Diagram is a graphical representation used in database design to illustrate the structure of a system and the relationships between entities within it.</a:t>
            </a:r>
            <a:endParaRPr lang="en-US" sz="1700" dirty="0"/>
          </a:p>
        </p:txBody>
      </p:sp>
      <p:sp>
        <p:nvSpPr>
          <p:cNvPr id="6" name="Text 2"/>
          <p:cNvSpPr/>
          <p:nvPr/>
        </p:nvSpPr>
        <p:spPr>
          <a:xfrm>
            <a:off x="758309" y="4389834"/>
            <a:ext cx="5798582" cy="346710"/>
          </a:xfrm>
          <a:prstGeom prst="rect">
            <a:avLst/>
          </a:prstGeom>
          <a:noFill/>
          <a:ln/>
        </p:spPr>
        <p:txBody>
          <a:bodyPr wrap="none" lIns="0" tIns="0" rIns="0" bIns="0" rtlCol="0" anchor="t"/>
          <a:lstStyle/>
          <a:p>
            <a:pPr marL="0" indent="0">
              <a:lnSpc>
                <a:spcPts val="2700"/>
              </a:lnSpc>
              <a:buNone/>
            </a:pPr>
            <a:endParaRPr lang="en-US" sz="1700" dirty="0"/>
          </a:p>
        </p:txBody>
      </p:sp>
      <p:sp>
        <p:nvSpPr>
          <p:cNvPr id="7" name="Text 3"/>
          <p:cNvSpPr/>
          <p:nvPr/>
        </p:nvSpPr>
        <p:spPr>
          <a:xfrm>
            <a:off x="758309" y="4980265"/>
            <a:ext cx="5798582" cy="346710"/>
          </a:xfrm>
          <a:prstGeom prst="rect">
            <a:avLst/>
          </a:prstGeom>
          <a:noFill/>
          <a:ln/>
        </p:spPr>
        <p:txBody>
          <a:bodyPr wrap="none" lIns="0" tIns="0" rIns="0" bIns="0" rtlCol="0" anchor="t"/>
          <a:lstStyle/>
          <a:p>
            <a:pPr marL="0" indent="0">
              <a:lnSpc>
                <a:spcPts val="2700"/>
              </a:lnSpc>
              <a:buNone/>
            </a:pPr>
            <a:endParaRPr lang="en-US" sz="1700" dirty="0"/>
          </a:p>
        </p:txBody>
      </p:sp>
      <p:sp>
        <p:nvSpPr>
          <p:cNvPr id="8" name="Text 4"/>
          <p:cNvSpPr/>
          <p:nvPr/>
        </p:nvSpPr>
        <p:spPr>
          <a:xfrm>
            <a:off x="758309" y="5570696"/>
            <a:ext cx="5798582" cy="346710"/>
          </a:xfrm>
          <a:prstGeom prst="rect">
            <a:avLst/>
          </a:prstGeom>
          <a:noFill/>
          <a:ln/>
        </p:spPr>
        <p:txBody>
          <a:bodyPr wrap="none" lIns="0" tIns="0" rIns="0" bIns="0" rtlCol="0" anchor="t"/>
          <a:lstStyle/>
          <a:p>
            <a:pPr marL="0" indent="0">
              <a:lnSpc>
                <a:spcPts val="2700"/>
              </a:lnSpc>
              <a:buNone/>
            </a:pPr>
            <a:endParaRPr lang="en-US" sz="1700" dirty="0"/>
          </a:p>
        </p:txBody>
      </p:sp>
      <p:sp>
        <p:nvSpPr>
          <p:cNvPr id="9" name="Text 5"/>
          <p:cNvSpPr/>
          <p:nvPr/>
        </p:nvSpPr>
        <p:spPr>
          <a:xfrm>
            <a:off x="758309" y="6161127"/>
            <a:ext cx="5798582" cy="346710"/>
          </a:xfrm>
          <a:prstGeom prst="rect">
            <a:avLst/>
          </a:prstGeom>
          <a:noFill/>
          <a:ln/>
        </p:spPr>
        <p:txBody>
          <a:bodyPr wrap="none" lIns="0" tIns="0" rIns="0" bIns="0" rtlCol="0" anchor="t"/>
          <a:lstStyle/>
          <a:p>
            <a:pPr marL="0" indent="0">
              <a:lnSpc>
                <a:spcPts val="2700"/>
              </a:lnSpc>
              <a:buNone/>
            </a:pPr>
            <a:endParaRPr lang="en-US" sz="17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15200" y="0"/>
            <a:ext cx="7315200" cy="8229600"/>
          </a:xfrm>
          <a:prstGeom prst="rect">
            <a:avLst/>
          </a:prstGeom>
        </p:spPr>
      </p:pic>
      <p:sp>
        <p:nvSpPr>
          <p:cNvPr id="3" name="Text 0"/>
          <p:cNvSpPr/>
          <p:nvPr/>
        </p:nvSpPr>
        <p:spPr>
          <a:xfrm>
            <a:off x="758309" y="1445300"/>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Data Flow Diagram</a:t>
            </a:r>
            <a:endParaRPr lang="en-US" sz="4450" dirty="0"/>
          </a:p>
        </p:txBody>
      </p:sp>
      <p:sp>
        <p:nvSpPr>
          <p:cNvPr id="4" name="Text 1"/>
          <p:cNvSpPr/>
          <p:nvPr/>
        </p:nvSpPr>
        <p:spPr>
          <a:xfrm>
            <a:off x="758309" y="2482929"/>
            <a:ext cx="5798582" cy="312039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A </a:t>
            </a:r>
            <a:r>
              <a:rPr lang="en-US" sz="1700" b="1" dirty="0">
                <a:solidFill>
                  <a:srgbClr val="EEEFF5"/>
                </a:solidFill>
                <a:latin typeface="Montserrat" pitchFamily="34" charset="0"/>
                <a:ea typeface="Montserrat" pitchFamily="34" charset="-122"/>
                <a:cs typeface="Montserrat" pitchFamily="34" charset="-120"/>
              </a:rPr>
              <a:t>Data Flow Diagram (DFD)</a:t>
            </a:r>
            <a:r>
              <a:rPr lang="en-US" sz="1700" dirty="0">
                <a:solidFill>
                  <a:srgbClr val="EEEFF5"/>
                </a:solidFill>
                <a:latin typeface="Montserrat" pitchFamily="34" charset="0"/>
                <a:ea typeface="Montserrat" pitchFamily="34" charset="-122"/>
                <a:cs typeface="Montserrat" pitchFamily="34" charset="-120"/>
              </a:rPr>
              <a:t> is a graphical representation of how data moves through a system, depicting the input, processing, storage, and output of data. It helps in understanding system functionality and data movement without focusing on technical implementation details. It shows how the main system functions interact and exchange data internally while continuing to interact with external entities.</a:t>
            </a:r>
            <a:endParaRPr lang="en-US" sz="1700" dirty="0"/>
          </a:p>
        </p:txBody>
      </p:sp>
      <p:sp>
        <p:nvSpPr>
          <p:cNvPr id="5" name="Text 2"/>
          <p:cNvSpPr/>
          <p:nvPr/>
        </p:nvSpPr>
        <p:spPr>
          <a:xfrm>
            <a:off x="758309" y="5847040"/>
            <a:ext cx="5798582" cy="346710"/>
          </a:xfrm>
          <a:prstGeom prst="rect">
            <a:avLst/>
          </a:prstGeom>
          <a:noFill/>
          <a:ln/>
        </p:spPr>
        <p:txBody>
          <a:bodyPr wrap="none" lIns="0" tIns="0" rIns="0" bIns="0" rtlCol="0" anchor="t"/>
          <a:lstStyle/>
          <a:p>
            <a:pPr marL="0" indent="0">
              <a:lnSpc>
                <a:spcPts val="2700"/>
              </a:lnSpc>
              <a:buNone/>
            </a:pPr>
            <a:endParaRPr lang="en-US" sz="1700" dirty="0"/>
          </a:p>
        </p:txBody>
      </p:sp>
      <p:sp>
        <p:nvSpPr>
          <p:cNvPr id="6" name="Text 3"/>
          <p:cNvSpPr/>
          <p:nvPr/>
        </p:nvSpPr>
        <p:spPr>
          <a:xfrm>
            <a:off x="758309" y="6437471"/>
            <a:ext cx="5798582" cy="346710"/>
          </a:xfrm>
          <a:prstGeom prst="rect">
            <a:avLst/>
          </a:prstGeom>
          <a:noFill/>
          <a:ln/>
        </p:spPr>
        <p:txBody>
          <a:bodyPr wrap="none" lIns="0" tIns="0" rIns="0" bIns="0" rtlCol="0" anchor="t"/>
          <a:lstStyle/>
          <a:p>
            <a:pPr marL="0" indent="0">
              <a:lnSpc>
                <a:spcPts val="2700"/>
              </a:lnSpc>
              <a:buNone/>
            </a:pPr>
            <a:endParaRPr lang="en-US" sz="17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981"/>
          </a:xfrm>
          <a:prstGeom prst="rect">
            <a:avLst/>
          </a:prstGeom>
        </p:spPr>
      </p:pic>
      <p:sp>
        <p:nvSpPr>
          <p:cNvPr id="3" name="Text 0"/>
          <p:cNvSpPr/>
          <p:nvPr/>
        </p:nvSpPr>
        <p:spPr>
          <a:xfrm>
            <a:off x="696277" y="547092"/>
            <a:ext cx="6444139" cy="654368"/>
          </a:xfrm>
          <a:prstGeom prst="rect">
            <a:avLst/>
          </a:prstGeom>
          <a:noFill/>
          <a:ln/>
        </p:spPr>
        <p:txBody>
          <a:bodyPr wrap="none" lIns="0" tIns="0" rIns="0" bIns="0" rtlCol="0" anchor="t"/>
          <a:lstStyle/>
          <a:p>
            <a:pPr marL="0" indent="0">
              <a:lnSpc>
                <a:spcPts val="5150"/>
              </a:lnSpc>
              <a:buNone/>
            </a:pPr>
            <a:r>
              <a:rPr lang="en-US" sz="4100" b="1" dirty="0">
                <a:solidFill>
                  <a:srgbClr val="9998FF"/>
                </a:solidFill>
                <a:latin typeface="Barlow Bold" pitchFamily="34" charset="0"/>
                <a:ea typeface="Barlow Bold" pitchFamily="34" charset="-122"/>
                <a:cs typeface="Barlow Bold" pitchFamily="34" charset="-120"/>
              </a:rPr>
              <a:t>Modules: Core Functionality</a:t>
            </a:r>
            <a:endParaRPr lang="en-US" sz="4100" dirty="0"/>
          </a:p>
        </p:txBody>
      </p:sp>
      <p:pic>
        <p:nvPicPr>
          <p:cNvPr id="4" name="Image 1" descr="preencoded.png"/>
          <p:cNvPicPr>
            <a:picLocks noChangeAspect="1"/>
          </p:cNvPicPr>
          <p:nvPr/>
        </p:nvPicPr>
        <p:blipFill>
          <a:blip r:embed="rId4"/>
          <a:stretch>
            <a:fillRect/>
          </a:stretch>
        </p:blipFill>
        <p:spPr>
          <a:xfrm>
            <a:off x="696277" y="1499830"/>
            <a:ext cx="994767" cy="1546265"/>
          </a:xfrm>
          <a:prstGeom prst="rect">
            <a:avLst/>
          </a:prstGeom>
        </p:spPr>
      </p:pic>
      <p:sp>
        <p:nvSpPr>
          <p:cNvPr id="5" name="Text 1"/>
          <p:cNvSpPr/>
          <p:nvPr/>
        </p:nvSpPr>
        <p:spPr>
          <a:xfrm>
            <a:off x="1989415" y="1698784"/>
            <a:ext cx="3141345" cy="392549"/>
          </a:xfrm>
          <a:prstGeom prst="rect">
            <a:avLst/>
          </a:prstGeom>
          <a:noFill/>
          <a:ln/>
        </p:spPr>
        <p:txBody>
          <a:bodyPr wrap="none" lIns="0" tIns="0" rIns="0" bIns="0" rtlCol="0" anchor="t"/>
          <a:lstStyle/>
          <a:p>
            <a:pPr marL="0" indent="0" algn="l">
              <a:lnSpc>
                <a:spcPts val="3050"/>
              </a:lnSpc>
              <a:buNone/>
            </a:pPr>
            <a:r>
              <a:rPr lang="en-US" sz="2450" b="1" dirty="0">
                <a:solidFill>
                  <a:srgbClr val="EEEFF5"/>
                </a:solidFill>
                <a:latin typeface="Barlow Bold" pitchFamily="34" charset="0"/>
                <a:ea typeface="Barlow Bold" pitchFamily="34" charset="-122"/>
                <a:cs typeface="Barlow Bold" pitchFamily="34" charset="-120"/>
              </a:rPr>
              <a:t>Instant Messaging</a:t>
            </a:r>
            <a:endParaRPr lang="en-US" sz="2450" dirty="0"/>
          </a:p>
        </p:txBody>
      </p:sp>
      <p:sp>
        <p:nvSpPr>
          <p:cNvPr id="6" name="Text 2"/>
          <p:cNvSpPr/>
          <p:nvPr/>
        </p:nvSpPr>
        <p:spPr>
          <a:xfrm>
            <a:off x="1989415" y="2210633"/>
            <a:ext cx="6458307" cy="636508"/>
          </a:xfrm>
          <a:prstGeom prst="rect">
            <a:avLst/>
          </a:prstGeom>
          <a:noFill/>
          <a:ln/>
        </p:spPr>
        <p:txBody>
          <a:bodyPr wrap="square" lIns="0" tIns="0" rIns="0" bIns="0" rtlCol="0" anchor="t"/>
          <a:lstStyle/>
          <a:p>
            <a:pPr marL="0" indent="0" algn="l">
              <a:lnSpc>
                <a:spcPts val="2500"/>
              </a:lnSpc>
              <a:buNone/>
            </a:pPr>
            <a:r>
              <a:rPr lang="en-US" sz="1550" dirty="0">
                <a:solidFill>
                  <a:srgbClr val="EEEFF5"/>
                </a:solidFill>
                <a:latin typeface="Montserrat" pitchFamily="34" charset="0"/>
                <a:ea typeface="Montserrat" pitchFamily="34" charset="-122"/>
                <a:cs typeface="Montserrat" pitchFamily="34" charset="-120"/>
              </a:rPr>
              <a:t>Real-time text, audio, and video communication for seamless and engaging interactions.</a:t>
            </a:r>
            <a:endParaRPr lang="en-US" sz="1550" dirty="0"/>
          </a:p>
        </p:txBody>
      </p:sp>
      <p:pic>
        <p:nvPicPr>
          <p:cNvPr id="7" name="Image 2" descr="preencoded.png"/>
          <p:cNvPicPr>
            <a:picLocks noChangeAspect="1"/>
          </p:cNvPicPr>
          <p:nvPr/>
        </p:nvPicPr>
        <p:blipFill>
          <a:blip r:embed="rId5"/>
          <a:stretch>
            <a:fillRect/>
          </a:stretch>
        </p:blipFill>
        <p:spPr>
          <a:xfrm>
            <a:off x="696277" y="3046095"/>
            <a:ext cx="994767" cy="1546265"/>
          </a:xfrm>
          <a:prstGeom prst="rect">
            <a:avLst/>
          </a:prstGeom>
        </p:spPr>
      </p:pic>
      <p:sp>
        <p:nvSpPr>
          <p:cNvPr id="8" name="Text 3"/>
          <p:cNvSpPr/>
          <p:nvPr/>
        </p:nvSpPr>
        <p:spPr>
          <a:xfrm>
            <a:off x="1989415" y="3245048"/>
            <a:ext cx="3141345" cy="392549"/>
          </a:xfrm>
          <a:prstGeom prst="rect">
            <a:avLst/>
          </a:prstGeom>
          <a:noFill/>
          <a:ln/>
        </p:spPr>
        <p:txBody>
          <a:bodyPr wrap="none" lIns="0" tIns="0" rIns="0" bIns="0" rtlCol="0" anchor="t"/>
          <a:lstStyle/>
          <a:p>
            <a:pPr marL="0" indent="0" algn="l">
              <a:lnSpc>
                <a:spcPts val="3050"/>
              </a:lnSpc>
              <a:buNone/>
            </a:pPr>
            <a:r>
              <a:rPr lang="en-US" sz="2450" b="1" dirty="0">
                <a:solidFill>
                  <a:srgbClr val="EEEFF5"/>
                </a:solidFill>
                <a:latin typeface="Barlow Bold" pitchFamily="34" charset="0"/>
                <a:ea typeface="Barlow Bold" pitchFamily="34" charset="-122"/>
                <a:cs typeface="Barlow Bold" pitchFamily="34" charset="-120"/>
              </a:rPr>
              <a:t>Secure Authentication</a:t>
            </a:r>
            <a:endParaRPr lang="en-US" sz="2450" dirty="0"/>
          </a:p>
        </p:txBody>
      </p:sp>
      <p:sp>
        <p:nvSpPr>
          <p:cNvPr id="9" name="Text 4"/>
          <p:cNvSpPr/>
          <p:nvPr/>
        </p:nvSpPr>
        <p:spPr>
          <a:xfrm>
            <a:off x="1989415" y="3756898"/>
            <a:ext cx="6458307" cy="636508"/>
          </a:xfrm>
          <a:prstGeom prst="rect">
            <a:avLst/>
          </a:prstGeom>
          <a:noFill/>
          <a:ln/>
        </p:spPr>
        <p:txBody>
          <a:bodyPr wrap="square" lIns="0" tIns="0" rIns="0" bIns="0" rtlCol="0" anchor="t"/>
          <a:lstStyle/>
          <a:p>
            <a:pPr marL="0" indent="0" algn="l">
              <a:lnSpc>
                <a:spcPts val="2500"/>
              </a:lnSpc>
              <a:buNone/>
            </a:pPr>
            <a:r>
              <a:rPr lang="en-US" sz="1550" dirty="0">
                <a:solidFill>
                  <a:srgbClr val="EEEFF5"/>
                </a:solidFill>
                <a:latin typeface="Montserrat" pitchFamily="34" charset="0"/>
                <a:ea typeface="Montserrat" pitchFamily="34" charset="-122"/>
                <a:cs typeface="Montserrat" pitchFamily="34" charset="-120"/>
              </a:rPr>
              <a:t>User registration, login, and access control (JWT) for secure and reliable user authentication.</a:t>
            </a:r>
            <a:endParaRPr lang="en-US" sz="1550" dirty="0"/>
          </a:p>
        </p:txBody>
      </p:sp>
      <p:pic>
        <p:nvPicPr>
          <p:cNvPr id="10" name="Image 3" descr="preencoded.png"/>
          <p:cNvPicPr>
            <a:picLocks noChangeAspect="1"/>
          </p:cNvPicPr>
          <p:nvPr/>
        </p:nvPicPr>
        <p:blipFill>
          <a:blip r:embed="rId6"/>
          <a:stretch>
            <a:fillRect/>
          </a:stretch>
        </p:blipFill>
        <p:spPr>
          <a:xfrm>
            <a:off x="696277" y="4592360"/>
            <a:ext cx="994767" cy="1546265"/>
          </a:xfrm>
          <a:prstGeom prst="rect">
            <a:avLst/>
          </a:prstGeom>
        </p:spPr>
      </p:pic>
      <p:sp>
        <p:nvSpPr>
          <p:cNvPr id="11" name="Text 5"/>
          <p:cNvSpPr/>
          <p:nvPr/>
        </p:nvSpPr>
        <p:spPr>
          <a:xfrm>
            <a:off x="1989415" y="4791313"/>
            <a:ext cx="3141345" cy="392549"/>
          </a:xfrm>
          <a:prstGeom prst="rect">
            <a:avLst/>
          </a:prstGeom>
          <a:noFill/>
          <a:ln/>
        </p:spPr>
        <p:txBody>
          <a:bodyPr wrap="none" lIns="0" tIns="0" rIns="0" bIns="0" rtlCol="0" anchor="t"/>
          <a:lstStyle/>
          <a:p>
            <a:pPr marL="0" indent="0" algn="l">
              <a:lnSpc>
                <a:spcPts val="3050"/>
              </a:lnSpc>
              <a:buNone/>
            </a:pPr>
            <a:r>
              <a:rPr lang="en-US" sz="2450" b="1" dirty="0">
                <a:solidFill>
                  <a:srgbClr val="EEEFF5"/>
                </a:solidFill>
                <a:latin typeface="Barlow Bold" pitchFamily="34" charset="0"/>
                <a:ea typeface="Barlow Bold" pitchFamily="34" charset="-122"/>
                <a:cs typeface="Barlow Bold" pitchFamily="34" charset="-120"/>
              </a:rPr>
              <a:t>AI Chatbot</a:t>
            </a:r>
            <a:endParaRPr lang="en-US" sz="2450" dirty="0"/>
          </a:p>
        </p:txBody>
      </p:sp>
      <p:sp>
        <p:nvSpPr>
          <p:cNvPr id="12" name="Text 6"/>
          <p:cNvSpPr/>
          <p:nvPr/>
        </p:nvSpPr>
        <p:spPr>
          <a:xfrm>
            <a:off x="1989415" y="5303163"/>
            <a:ext cx="6458307" cy="636508"/>
          </a:xfrm>
          <a:prstGeom prst="rect">
            <a:avLst/>
          </a:prstGeom>
          <a:noFill/>
          <a:ln/>
        </p:spPr>
        <p:txBody>
          <a:bodyPr wrap="square" lIns="0" tIns="0" rIns="0" bIns="0" rtlCol="0" anchor="t"/>
          <a:lstStyle/>
          <a:p>
            <a:pPr marL="0" indent="0" algn="l">
              <a:lnSpc>
                <a:spcPts val="2500"/>
              </a:lnSpc>
              <a:buNone/>
            </a:pPr>
            <a:r>
              <a:rPr lang="en-US" sz="1550" dirty="0">
                <a:solidFill>
                  <a:srgbClr val="EEEFF5"/>
                </a:solidFill>
                <a:latin typeface="Montserrat" pitchFamily="34" charset="0"/>
                <a:ea typeface="Montserrat" pitchFamily="34" charset="-122"/>
                <a:cs typeface="Montserrat" pitchFamily="34" charset="-120"/>
              </a:rPr>
              <a:t>Natural language processing for intelligent responses and task automation, enhancing user experience . Media Sharing</a:t>
            </a:r>
            <a:endParaRPr lang="en-US" sz="1550" dirty="0"/>
          </a:p>
        </p:txBody>
      </p:sp>
      <p:pic>
        <p:nvPicPr>
          <p:cNvPr id="13" name="Image 4" descr="preencoded.png"/>
          <p:cNvPicPr>
            <a:picLocks noChangeAspect="1"/>
          </p:cNvPicPr>
          <p:nvPr/>
        </p:nvPicPr>
        <p:blipFill>
          <a:blip r:embed="rId7"/>
          <a:stretch>
            <a:fillRect/>
          </a:stretch>
        </p:blipFill>
        <p:spPr>
          <a:xfrm>
            <a:off x="696277" y="6138624"/>
            <a:ext cx="994767" cy="1546265"/>
          </a:xfrm>
          <a:prstGeom prst="rect">
            <a:avLst/>
          </a:prstGeom>
        </p:spPr>
      </p:pic>
      <p:sp>
        <p:nvSpPr>
          <p:cNvPr id="14" name="Text 7"/>
          <p:cNvSpPr/>
          <p:nvPr/>
        </p:nvSpPr>
        <p:spPr>
          <a:xfrm>
            <a:off x="1989415" y="6337578"/>
            <a:ext cx="3141345" cy="392549"/>
          </a:xfrm>
          <a:prstGeom prst="rect">
            <a:avLst/>
          </a:prstGeom>
          <a:noFill/>
          <a:ln/>
        </p:spPr>
        <p:txBody>
          <a:bodyPr wrap="none" lIns="0" tIns="0" rIns="0" bIns="0" rtlCol="0" anchor="t"/>
          <a:lstStyle/>
          <a:p>
            <a:pPr marL="0" indent="0" algn="l">
              <a:lnSpc>
                <a:spcPts val="3050"/>
              </a:lnSpc>
              <a:buNone/>
            </a:pPr>
            <a:r>
              <a:rPr lang="en-US" sz="2450" b="1" dirty="0">
                <a:solidFill>
                  <a:srgbClr val="EEEFF5"/>
                </a:solidFill>
                <a:latin typeface="Barlow Bold" pitchFamily="34" charset="0"/>
                <a:ea typeface="Barlow Bold" pitchFamily="34" charset="-122"/>
                <a:cs typeface="Barlow Bold" pitchFamily="34" charset="-120"/>
              </a:rPr>
              <a:t>Media Sharing</a:t>
            </a:r>
            <a:endParaRPr lang="en-US" sz="2450" dirty="0"/>
          </a:p>
        </p:txBody>
      </p:sp>
      <p:sp>
        <p:nvSpPr>
          <p:cNvPr id="15" name="Text 8"/>
          <p:cNvSpPr/>
          <p:nvPr/>
        </p:nvSpPr>
        <p:spPr>
          <a:xfrm>
            <a:off x="1989415" y="6849428"/>
            <a:ext cx="6458307" cy="636508"/>
          </a:xfrm>
          <a:prstGeom prst="rect">
            <a:avLst/>
          </a:prstGeom>
          <a:noFill/>
          <a:ln/>
        </p:spPr>
        <p:txBody>
          <a:bodyPr wrap="square" lIns="0" tIns="0" rIns="0" bIns="0" rtlCol="0" anchor="t"/>
          <a:lstStyle/>
          <a:p>
            <a:pPr marL="0" indent="0" algn="l">
              <a:lnSpc>
                <a:spcPts val="2500"/>
              </a:lnSpc>
              <a:buNone/>
            </a:pPr>
            <a:r>
              <a:rPr lang="en-US" sz="1550" dirty="0">
                <a:solidFill>
                  <a:srgbClr val="EEEFF5"/>
                </a:solidFill>
                <a:latin typeface="Montserrat" pitchFamily="34" charset="0"/>
                <a:ea typeface="Montserrat" pitchFamily="34" charset="-122"/>
                <a:cs typeface="Montserrat" pitchFamily="34" charset="-120"/>
              </a:rPr>
              <a:t>Upload, store, and share images, videos, and files via Cloudinary for rich media sharing.</a:t>
            </a:r>
            <a:endParaRPr lang="en-US" sz="15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697587" y="548164"/>
            <a:ext cx="5245060" cy="655558"/>
          </a:xfrm>
          <a:prstGeom prst="rect">
            <a:avLst/>
          </a:prstGeom>
          <a:noFill/>
          <a:ln/>
        </p:spPr>
        <p:txBody>
          <a:bodyPr wrap="none" lIns="0" tIns="0" rIns="0" bIns="0" rtlCol="0" anchor="t"/>
          <a:lstStyle/>
          <a:p>
            <a:pPr marL="0" indent="0">
              <a:lnSpc>
                <a:spcPts val="5150"/>
              </a:lnSpc>
              <a:buNone/>
            </a:pPr>
            <a:r>
              <a:rPr lang="en-US" sz="4100" b="1" dirty="0">
                <a:solidFill>
                  <a:srgbClr val="9998FF"/>
                </a:solidFill>
                <a:latin typeface="Barlow Bold" pitchFamily="34" charset="0"/>
                <a:ea typeface="Barlow Bold" pitchFamily="34" charset="-122"/>
                <a:cs typeface="Barlow Bold" pitchFamily="34" charset="-120"/>
              </a:rPr>
              <a:t>Work Flow</a:t>
            </a:r>
            <a:endParaRPr lang="en-US" sz="4100" dirty="0"/>
          </a:p>
        </p:txBody>
      </p:sp>
      <p:sp>
        <p:nvSpPr>
          <p:cNvPr id="3" name="Shape 1"/>
          <p:cNvSpPr/>
          <p:nvPr/>
        </p:nvSpPr>
        <p:spPr>
          <a:xfrm>
            <a:off x="7303770" y="1502688"/>
            <a:ext cx="22860" cy="6178629"/>
          </a:xfrm>
          <a:prstGeom prst="roundRect">
            <a:avLst>
              <a:gd name="adj" fmla="val 784704"/>
            </a:avLst>
          </a:prstGeom>
          <a:solidFill>
            <a:srgbClr val="60646A"/>
          </a:solidFill>
          <a:ln/>
        </p:spPr>
      </p:sp>
      <p:sp>
        <p:nvSpPr>
          <p:cNvPr id="4" name="Shape 2"/>
          <p:cNvSpPr/>
          <p:nvPr/>
        </p:nvSpPr>
        <p:spPr>
          <a:xfrm>
            <a:off x="6515933" y="1939647"/>
            <a:ext cx="597932" cy="22860"/>
          </a:xfrm>
          <a:prstGeom prst="roundRect">
            <a:avLst>
              <a:gd name="adj" fmla="val 784704"/>
            </a:avLst>
          </a:prstGeom>
          <a:solidFill>
            <a:srgbClr val="60646A"/>
          </a:solidFill>
          <a:ln/>
        </p:spPr>
      </p:sp>
      <p:sp>
        <p:nvSpPr>
          <p:cNvPr id="5" name="Shape 3"/>
          <p:cNvSpPr/>
          <p:nvPr/>
        </p:nvSpPr>
        <p:spPr>
          <a:xfrm>
            <a:off x="7091005" y="1726883"/>
            <a:ext cx="448389" cy="448389"/>
          </a:xfrm>
          <a:prstGeom prst="roundRect">
            <a:avLst>
              <a:gd name="adj" fmla="val 40006"/>
            </a:avLst>
          </a:prstGeom>
          <a:solidFill>
            <a:srgbClr val="282C32"/>
          </a:solidFill>
          <a:ln/>
          <a:effectLst>
            <a:outerShdw blurRad="49530" dist="24130" dir="13500000" algn="bl" rotWithShape="0">
              <a:srgbClr val="FFFFFF">
                <a:alpha val="10000"/>
              </a:srgbClr>
            </a:outerShdw>
          </a:effectLst>
        </p:spPr>
      </p:sp>
      <p:pic>
        <p:nvPicPr>
          <p:cNvPr id="6" name="Image 0" descr="preencoded.png"/>
          <p:cNvPicPr>
            <a:picLocks noChangeAspect="1"/>
          </p:cNvPicPr>
          <p:nvPr/>
        </p:nvPicPr>
        <p:blipFill>
          <a:blip r:embed="rId3"/>
          <a:stretch>
            <a:fillRect/>
          </a:stretch>
        </p:blipFill>
        <p:spPr>
          <a:xfrm>
            <a:off x="7157859" y="1754386"/>
            <a:ext cx="314682" cy="393383"/>
          </a:xfrm>
          <a:prstGeom prst="rect">
            <a:avLst/>
          </a:prstGeom>
        </p:spPr>
      </p:pic>
      <p:sp>
        <p:nvSpPr>
          <p:cNvPr id="7" name="Text 4"/>
          <p:cNvSpPr/>
          <p:nvPr/>
        </p:nvSpPr>
        <p:spPr>
          <a:xfrm>
            <a:off x="1259443" y="1701998"/>
            <a:ext cx="5059204" cy="393263"/>
          </a:xfrm>
          <a:prstGeom prst="rect">
            <a:avLst/>
          </a:prstGeom>
          <a:noFill/>
          <a:ln/>
        </p:spPr>
        <p:txBody>
          <a:bodyPr wrap="none" lIns="0" tIns="0" rIns="0" bIns="0" rtlCol="0" anchor="t"/>
          <a:lstStyle/>
          <a:p>
            <a:pPr marL="0" indent="0" algn="r">
              <a:lnSpc>
                <a:spcPts val="3050"/>
              </a:lnSpc>
              <a:buNone/>
            </a:pPr>
            <a:r>
              <a:rPr lang="en-US" sz="2450" b="1" dirty="0">
                <a:solidFill>
                  <a:srgbClr val="EEEFF5"/>
                </a:solidFill>
                <a:latin typeface="Barlow Bold" pitchFamily="34" charset="0"/>
                <a:ea typeface="Barlow Bold" pitchFamily="34" charset="-122"/>
                <a:cs typeface="Barlow Bold" pitchFamily="34" charset="-120"/>
              </a:rPr>
              <a:t>User Authentication &amp; Authorization</a:t>
            </a:r>
            <a:endParaRPr lang="en-US" sz="2450" dirty="0"/>
          </a:p>
        </p:txBody>
      </p:sp>
      <p:sp>
        <p:nvSpPr>
          <p:cNvPr id="8" name="Shape 5"/>
          <p:cNvSpPr/>
          <p:nvPr/>
        </p:nvSpPr>
        <p:spPr>
          <a:xfrm>
            <a:off x="7516535" y="2936200"/>
            <a:ext cx="597932" cy="22860"/>
          </a:xfrm>
          <a:prstGeom prst="roundRect">
            <a:avLst>
              <a:gd name="adj" fmla="val 784704"/>
            </a:avLst>
          </a:prstGeom>
          <a:solidFill>
            <a:srgbClr val="60646A"/>
          </a:solidFill>
          <a:ln/>
        </p:spPr>
      </p:sp>
      <p:sp>
        <p:nvSpPr>
          <p:cNvPr id="9" name="Shape 6"/>
          <p:cNvSpPr/>
          <p:nvPr/>
        </p:nvSpPr>
        <p:spPr>
          <a:xfrm>
            <a:off x="7091005" y="2723436"/>
            <a:ext cx="448389" cy="448389"/>
          </a:xfrm>
          <a:prstGeom prst="roundRect">
            <a:avLst>
              <a:gd name="adj" fmla="val 40006"/>
            </a:avLst>
          </a:prstGeom>
          <a:solidFill>
            <a:srgbClr val="282C32"/>
          </a:solidFill>
          <a:ln/>
          <a:effectLst>
            <a:outerShdw blurRad="49530" dist="24130" dir="13500000" algn="bl" rotWithShape="0">
              <a:srgbClr val="FFFFFF">
                <a:alpha val="10000"/>
              </a:srgbClr>
            </a:outerShdw>
          </a:effectLst>
        </p:spPr>
      </p:sp>
      <p:pic>
        <p:nvPicPr>
          <p:cNvPr id="10" name="Image 1" descr="preencoded.png"/>
          <p:cNvPicPr>
            <a:picLocks noChangeAspect="1"/>
          </p:cNvPicPr>
          <p:nvPr/>
        </p:nvPicPr>
        <p:blipFill>
          <a:blip r:embed="rId4"/>
          <a:stretch>
            <a:fillRect/>
          </a:stretch>
        </p:blipFill>
        <p:spPr>
          <a:xfrm>
            <a:off x="7157859" y="2750939"/>
            <a:ext cx="314682" cy="393383"/>
          </a:xfrm>
          <a:prstGeom prst="rect">
            <a:avLst/>
          </a:prstGeom>
        </p:spPr>
      </p:pic>
      <p:sp>
        <p:nvSpPr>
          <p:cNvPr id="11" name="Text 7"/>
          <p:cNvSpPr/>
          <p:nvPr/>
        </p:nvSpPr>
        <p:spPr>
          <a:xfrm>
            <a:off x="8311753" y="2698552"/>
            <a:ext cx="3147060" cy="393263"/>
          </a:xfrm>
          <a:prstGeom prst="rect">
            <a:avLst/>
          </a:prstGeom>
          <a:noFill/>
          <a:ln/>
        </p:spPr>
        <p:txBody>
          <a:bodyPr wrap="none" lIns="0" tIns="0" rIns="0" bIns="0" rtlCol="0" anchor="t"/>
          <a:lstStyle/>
          <a:p>
            <a:pPr marL="0" indent="0" algn="l">
              <a:lnSpc>
                <a:spcPts val="3050"/>
              </a:lnSpc>
              <a:buNone/>
            </a:pPr>
            <a:r>
              <a:rPr lang="en-US" sz="2450" b="1" dirty="0">
                <a:solidFill>
                  <a:srgbClr val="EEEFF5"/>
                </a:solidFill>
                <a:latin typeface="Barlow Bold" pitchFamily="34" charset="0"/>
                <a:ea typeface="Barlow Bold" pitchFamily="34" charset="-122"/>
                <a:cs typeface="Barlow Bold" pitchFamily="34" charset="-120"/>
              </a:rPr>
              <a:t>Chat Interface</a:t>
            </a:r>
            <a:endParaRPr lang="en-US" sz="2450" dirty="0"/>
          </a:p>
        </p:txBody>
      </p:sp>
      <p:sp>
        <p:nvSpPr>
          <p:cNvPr id="12" name="Shape 8"/>
          <p:cNvSpPr/>
          <p:nvPr/>
        </p:nvSpPr>
        <p:spPr>
          <a:xfrm>
            <a:off x="6515933" y="3833098"/>
            <a:ext cx="597932" cy="22860"/>
          </a:xfrm>
          <a:prstGeom prst="roundRect">
            <a:avLst>
              <a:gd name="adj" fmla="val 784704"/>
            </a:avLst>
          </a:prstGeom>
          <a:solidFill>
            <a:srgbClr val="60646A"/>
          </a:solidFill>
          <a:ln/>
        </p:spPr>
      </p:sp>
      <p:sp>
        <p:nvSpPr>
          <p:cNvPr id="13" name="Shape 9"/>
          <p:cNvSpPr/>
          <p:nvPr/>
        </p:nvSpPr>
        <p:spPr>
          <a:xfrm>
            <a:off x="7091005" y="3620333"/>
            <a:ext cx="448389" cy="448389"/>
          </a:xfrm>
          <a:prstGeom prst="roundRect">
            <a:avLst>
              <a:gd name="adj" fmla="val 40006"/>
            </a:avLst>
          </a:prstGeom>
          <a:solidFill>
            <a:srgbClr val="282C32"/>
          </a:solidFill>
          <a:ln/>
          <a:effectLst>
            <a:outerShdw blurRad="49530" dist="24130" dir="13500000" algn="bl" rotWithShape="0">
              <a:srgbClr val="FFFFFF">
                <a:alpha val="10000"/>
              </a:srgbClr>
            </a:outerShdw>
          </a:effectLst>
        </p:spPr>
      </p:sp>
      <p:pic>
        <p:nvPicPr>
          <p:cNvPr id="14" name="Image 2" descr="preencoded.png"/>
          <p:cNvPicPr>
            <a:picLocks noChangeAspect="1"/>
          </p:cNvPicPr>
          <p:nvPr/>
        </p:nvPicPr>
        <p:blipFill>
          <a:blip r:embed="rId5"/>
          <a:stretch>
            <a:fillRect/>
          </a:stretch>
        </p:blipFill>
        <p:spPr>
          <a:xfrm>
            <a:off x="7157859" y="3647837"/>
            <a:ext cx="314682" cy="393383"/>
          </a:xfrm>
          <a:prstGeom prst="rect">
            <a:avLst/>
          </a:prstGeom>
        </p:spPr>
      </p:pic>
      <p:sp>
        <p:nvSpPr>
          <p:cNvPr id="15" name="Text 10"/>
          <p:cNvSpPr/>
          <p:nvPr/>
        </p:nvSpPr>
        <p:spPr>
          <a:xfrm>
            <a:off x="2022277" y="3595449"/>
            <a:ext cx="4296370" cy="393263"/>
          </a:xfrm>
          <a:prstGeom prst="rect">
            <a:avLst/>
          </a:prstGeom>
          <a:noFill/>
          <a:ln/>
        </p:spPr>
        <p:txBody>
          <a:bodyPr wrap="none" lIns="0" tIns="0" rIns="0" bIns="0" rtlCol="0" anchor="t"/>
          <a:lstStyle/>
          <a:p>
            <a:pPr marL="0" indent="0" algn="r">
              <a:lnSpc>
                <a:spcPts val="3050"/>
              </a:lnSpc>
              <a:buNone/>
            </a:pPr>
            <a:r>
              <a:rPr lang="en-US" sz="2450" b="1" dirty="0">
                <a:solidFill>
                  <a:srgbClr val="EEEFF5"/>
                </a:solidFill>
                <a:latin typeface="Barlow Bold" pitchFamily="34" charset="0"/>
                <a:ea typeface="Barlow Bold" pitchFamily="34" charset="-122"/>
                <a:cs typeface="Barlow Bold" pitchFamily="34" charset="-120"/>
              </a:rPr>
              <a:t>Sending &amp; Receiving Messages</a:t>
            </a:r>
            <a:endParaRPr lang="en-US" sz="2450" dirty="0"/>
          </a:p>
        </p:txBody>
      </p:sp>
      <p:sp>
        <p:nvSpPr>
          <p:cNvPr id="16" name="Text 11"/>
          <p:cNvSpPr/>
          <p:nvPr/>
        </p:nvSpPr>
        <p:spPr>
          <a:xfrm>
            <a:off x="697587" y="4108252"/>
            <a:ext cx="5621060" cy="318849"/>
          </a:xfrm>
          <a:prstGeom prst="rect">
            <a:avLst/>
          </a:prstGeom>
          <a:noFill/>
          <a:ln/>
        </p:spPr>
        <p:txBody>
          <a:bodyPr wrap="none" lIns="0" tIns="0" rIns="0" bIns="0" rtlCol="0" anchor="t"/>
          <a:lstStyle/>
          <a:p>
            <a:pPr marL="0" indent="0" algn="r">
              <a:lnSpc>
                <a:spcPts val="2500"/>
              </a:lnSpc>
              <a:buNone/>
            </a:pPr>
            <a:endParaRPr lang="en-US" sz="1550" dirty="0"/>
          </a:p>
        </p:txBody>
      </p:sp>
      <p:sp>
        <p:nvSpPr>
          <p:cNvPr id="17" name="Shape 12"/>
          <p:cNvSpPr/>
          <p:nvPr/>
        </p:nvSpPr>
        <p:spPr>
          <a:xfrm>
            <a:off x="7516535" y="4729996"/>
            <a:ext cx="597932" cy="22860"/>
          </a:xfrm>
          <a:prstGeom prst="roundRect">
            <a:avLst>
              <a:gd name="adj" fmla="val 784704"/>
            </a:avLst>
          </a:prstGeom>
          <a:solidFill>
            <a:srgbClr val="60646A"/>
          </a:solidFill>
          <a:ln/>
        </p:spPr>
      </p:sp>
      <p:sp>
        <p:nvSpPr>
          <p:cNvPr id="18" name="Shape 13"/>
          <p:cNvSpPr/>
          <p:nvPr/>
        </p:nvSpPr>
        <p:spPr>
          <a:xfrm>
            <a:off x="7091005" y="4517231"/>
            <a:ext cx="448389" cy="448389"/>
          </a:xfrm>
          <a:prstGeom prst="roundRect">
            <a:avLst>
              <a:gd name="adj" fmla="val 40006"/>
            </a:avLst>
          </a:prstGeom>
          <a:solidFill>
            <a:srgbClr val="282C32"/>
          </a:solidFill>
          <a:ln/>
          <a:effectLst>
            <a:outerShdw blurRad="49530" dist="24130" dir="13500000" algn="bl" rotWithShape="0">
              <a:srgbClr val="FFFFFF">
                <a:alpha val="10000"/>
              </a:srgbClr>
            </a:outerShdw>
          </a:effectLst>
        </p:spPr>
      </p:sp>
      <p:pic>
        <p:nvPicPr>
          <p:cNvPr id="19" name="Image 3" descr="preencoded.png"/>
          <p:cNvPicPr>
            <a:picLocks noChangeAspect="1"/>
          </p:cNvPicPr>
          <p:nvPr/>
        </p:nvPicPr>
        <p:blipFill>
          <a:blip r:embed="rId6"/>
          <a:stretch>
            <a:fillRect/>
          </a:stretch>
        </p:blipFill>
        <p:spPr>
          <a:xfrm>
            <a:off x="7157859" y="4544735"/>
            <a:ext cx="314682" cy="393383"/>
          </a:xfrm>
          <a:prstGeom prst="rect">
            <a:avLst/>
          </a:prstGeom>
        </p:spPr>
      </p:pic>
      <p:sp>
        <p:nvSpPr>
          <p:cNvPr id="20" name="Text 14"/>
          <p:cNvSpPr/>
          <p:nvPr/>
        </p:nvSpPr>
        <p:spPr>
          <a:xfrm>
            <a:off x="8311753" y="4492347"/>
            <a:ext cx="3552468" cy="393263"/>
          </a:xfrm>
          <a:prstGeom prst="rect">
            <a:avLst/>
          </a:prstGeom>
          <a:noFill/>
          <a:ln/>
        </p:spPr>
        <p:txBody>
          <a:bodyPr wrap="none" lIns="0" tIns="0" rIns="0" bIns="0" rtlCol="0" anchor="t"/>
          <a:lstStyle/>
          <a:p>
            <a:pPr marL="0" indent="0" algn="l">
              <a:lnSpc>
                <a:spcPts val="3050"/>
              </a:lnSpc>
              <a:buNone/>
            </a:pPr>
            <a:r>
              <a:rPr lang="en-US" sz="2450" b="1" dirty="0">
                <a:solidFill>
                  <a:srgbClr val="EEEFF5"/>
                </a:solidFill>
                <a:latin typeface="Barlow Bold" pitchFamily="34" charset="0"/>
                <a:ea typeface="Barlow Bold" pitchFamily="34" charset="-122"/>
                <a:cs typeface="Barlow Bold" pitchFamily="34" charset="-120"/>
              </a:rPr>
              <a:t>Voice Typing ,File Sharing</a:t>
            </a:r>
            <a:endParaRPr lang="en-US" sz="2450" dirty="0"/>
          </a:p>
        </p:txBody>
      </p:sp>
      <p:sp>
        <p:nvSpPr>
          <p:cNvPr id="21" name="Shape 15"/>
          <p:cNvSpPr/>
          <p:nvPr/>
        </p:nvSpPr>
        <p:spPr>
          <a:xfrm>
            <a:off x="6515933" y="5626894"/>
            <a:ext cx="597932" cy="22860"/>
          </a:xfrm>
          <a:prstGeom prst="roundRect">
            <a:avLst>
              <a:gd name="adj" fmla="val 784704"/>
            </a:avLst>
          </a:prstGeom>
          <a:solidFill>
            <a:srgbClr val="60646A"/>
          </a:solidFill>
          <a:ln/>
        </p:spPr>
      </p:sp>
      <p:sp>
        <p:nvSpPr>
          <p:cNvPr id="22" name="Shape 16"/>
          <p:cNvSpPr/>
          <p:nvPr/>
        </p:nvSpPr>
        <p:spPr>
          <a:xfrm>
            <a:off x="7091005" y="5414129"/>
            <a:ext cx="448389" cy="448389"/>
          </a:xfrm>
          <a:prstGeom prst="roundRect">
            <a:avLst>
              <a:gd name="adj" fmla="val 40006"/>
            </a:avLst>
          </a:prstGeom>
          <a:solidFill>
            <a:srgbClr val="282C32"/>
          </a:solidFill>
          <a:ln/>
          <a:effectLst>
            <a:outerShdw blurRad="49530" dist="24130" dir="13500000" algn="bl" rotWithShape="0">
              <a:srgbClr val="FFFFFF">
                <a:alpha val="10000"/>
              </a:srgbClr>
            </a:outerShdw>
          </a:effectLst>
        </p:spPr>
      </p:sp>
      <p:pic>
        <p:nvPicPr>
          <p:cNvPr id="23" name="Image 4" descr="preencoded.png"/>
          <p:cNvPicPr>
            <a:picLocks noChangeAspect="1"/>
          </p:cNvPicPr>
          <p:nvPr/>
        </p:nvPicPr>
        <p:blipFill>
          <a:blip r:embed="rId7"/>
          <a:stretch>
            <a:fillRect/>
          </a:stretch>
        </p:blipFill>
        <p:spPr>
          <a:xfrm>
            <a:off x="7157859" y="5441633"/>
            <a:ext cx="314682" cy="393383"/>
          </a:xfrm>
          <a:prstGeom prst="rect">
            <a:avLst/>
          </a:prstGeom>
        </p:spPr>
      </p:pic>
      <p:sp>
        <p:nvSpPr>
          <p:cNvPr id="24" name="Text 17"/>
          <p:cNvSpPr/>
          <p:nvPr/>
        </p:nvSpPr>
        <p:spPr>
          <a:xfrm>
            <a:off x="3171587" y="5389245"/>
            <a:ext cx="3147060" cy="393263"/>
          </a:xfrm>
          <a:prstGeom prst="rect">
            <a:avLst/>
          </a:prstGeom>
          <a:noFill/>
          <a:ln/>
        </p:spPr>
        <p:txBody>
          <a:bodyPr wrap="none" lIns="0" tIns="0" rIns="0" bIns="0" rtlCol="0" anchor="t"/>
          <a:lstStyle/>
          <a:p>
            <a:pPr marL="0" indent="0" algn="r">
              <a:lnSpc>
                <a:spcPts val="3050"/>
              </a:lnSpc>
              <a:buNone/>
            </a:pPr>
            <a:r>
              <a:rPr lang="en-US" sz="2450" b="1" dirty="0">
                <a:solidFill>
                  <a:srgbClr val="EEEFF5"/>
                </a:solidFill>
                <a:latin typeface="Barlow Bold" pitchFamily="34" charset="0"/>
                <a:ea typeface="Barlow Bold" pitchFamily="34" charset="-122"/>
                <a:cs typeface="Barlow Bold" pitchFamily="34" charset="-120"/>
              </a:rPr>
              <a:t> AI Integrated Chatbot</a:t>
            </a:r>
            <a:endParaRPr lang="en-US" sz="2450" dirty="0"/>
          </a:p>
        </p:txBody>
      </p:sp>
      <p:sp>
        <p:nvSpPr>
          <p:cNvPr id="25" name="Shape 18"/>
          <p:cNvSpPr/>
          <p:nvPr/>
        </p:nvSpPr>
        <p:spPr>
          <a:xfrm>
            <a:off x="7516535" y="6523792"/>
            <a:ext cx="597932" cy="22860"/>
          </a:xfrm>
          <a:prstGeom prst="roundRect">
            <a:avLst>
              <a:gd name="adj" fmla="val 784704"/>
            </a:avLst>
          </a:prstGeom>
          <a:solidFill>
            <a:srgbClr val="60646A"/>
          </a:solidFill>
          <a:ln/>
        </p:spPr>
      </p:sp>
      <p:sp>
        <p:nvSpPr>
          <p:cNvPr id="26" name="Shape 19"/>
          <p:cNvSpPr/>
          <p:nvPr/>
        </p:nvSpPr>
        <p:spPr>
          <a:xfrm>
            <a:off x="7091005" y="6311027"/>
            <a:ext cx="448389" cy="448389"/>
          </a:xfrm>
          <a:prstGeom prst="roundRect">
            <a:avLst>
              <a:gd name="adj" fmla="val 40006"/>
            </a:avLst>
          </a:prstGeom>
          <a:solidFill>
            <a:srgbClr val="282C32"/>
          </a:solidFill>
          <a:ln/>
          <a:effectLst>
            <a:outerShdw blurRad="49530" dist="24130" dir="13500000" algn="bl" rotWithShape="0">
              <a:srgbClr val="FFFFFF">
                <a:alpha val="10000"/>
              </a:srgbClr>
            </a:outerShdw>
          </a:effectLst>
        </p:spPr>
      </p:sp>
      <p:pic>
        <p:nvPicPr>
          <p:cNvPr id="27" name="Image 5" descr="preencoded.png"/>
          <p:cNvPicPr>
            <a:picLocks noChangeAspect="1"/>
          </p:cNvPicPr>
          <p:nvPr/>
        </p:nvPicPr>
        <p:blipFill>
          <a:blip r:embed="rId8"/>
          <a:stretch>
            <a:fillRect/>
          </a:stretch>
        </p:blipFill>
        <p:spPr>
          <a:xfrm>
            <a:off x="7157859" y="6338530"/>
            <a:ext cx="314682" cy="393383"/>
          </a:xfrm>
          <a:prstGeom prst="rect">
            <a:avLst/>
          </a:prstGeom>
        </p:spPr>
      </p:pic>
      <p:sp>
        <p:nvSpPr>
          <p:cNvPr id="28" name="Text 20"/>
          <p:cNvSpPr/>
          <p:nvPr/>
        </p:nvSpPr>
        <p:spPr>
          <a:xfrm>
            <a:off x="8311753" y="6286143"/>
            <a:ext cx="3147060" cy="393263"/>
          </a:xfrm>
          <a:prstGeom prst="rect">
            <a:avLst/>
          </a:prstGeom>
          <a:noFill/>
          <a:ln/>
        </p:spPr>
        <p:txBody>
          <a:bodyPr wrap="none" lIns="0" tIns="0" rIns="0" bIns="0" rtlCol="0" anchor="t"/>
          <a:lstStyle/>
          <a:p>
            <a:pPr marL="0" indent="0" algn="l">
              <a:lnSpc>
                <a:spcPts val="3050"/>
              </a:lnSpc>
              <a:buNone/>
            </a:pPr>
            <a:r>
              <a:rPr lang="en-US" sz="2450" b="1" dirty="0">
                <a:solidFill>
                  <a:srgbClr val="EEEFF5"/>
                </a:solidFill>
                <a:latin typeface="Barlow Bold" pitchFamily="34" charset="0"/>
                <a:ea typeface="Barlow Bold" pitchFamily="34" charset="-122"/>
                <a:cs typeface="Barlow Bold" pitchFamily="34" charset="-120"/>
              </a:rPr>
              <a:t>Logout</a:t>
            </a:r>
            <a:endParaRPr lang="en-US" sz="2450" dirty="0"/>
          </a:p>
        </p:txBody>
      </p:sp>
      <p:pic>
        <p:nvPicPr>
          <p:cNvPr id="32" name="Picture 31">
            <a:extLst>
              <a:ext uri="{FF2B5EF4-FFF2-40B4-BE49-F238E27FC236}">
                <a16:creationId xmlns:a16="http://schemas.microsoft.com/office/drawing/2014/main" id="{822CC357-AC3C-E221-E4C2-8B384EC7ADDF}"/>
              </a:ext>
            </a:extLst>
          </p:cNvPr>
          <p:cNvPicPr>
            <a:picLocks noChangeAspect="1"/>
          </p:cNvPicPr>
          <p:nvPr/>
        </p:nvPicPr>
        <p:blipFill>
          <a:blip r:embed="rId9"/>
          <a:stretch>
            <a:fillRect/>
          </a:stretch>
        </p:blipFill>
        <p:spPr>
          <a:xfrm>
            <a:off x="12626166" y="7239318"/>
            <a:ext cx="2004234" cy="88399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1567220"/>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Conclusion</a:t>
            </a:r>
            <a:endParaRPr lang="en-US" sz="4450" dirty="0"/>
          </a:p>
        </p:txBody>
      </p:sp>
      <p:sp>
        <p:nvSpPr>
          <p:cNvPr id="4" name="Text 1"/>
          <p:cNvSpPr/>
          <p:nvPr/>
        </p:nvSpPr>
        <p:spPr>
          <a:xfrm>
            <a:off x="758309" y="2604849"/>
            <a:ext cx="7627382" cy="208026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CEREBRIO, the web-based chat application with AI-integrated chatbot functionality, revolutionizes digital communication by delivering intelligent, real-time, and personalized interactions. Powered by advanced AI technologies, it offers features like automated responses and user behavior insights, making it an efficient tool for customer service and collaboration.</a:t>
            </a:r>
            <a:endParaRPr lang="en-US" sz="1700" dirty="0"/>
          </a:p>
        </p:txBody>
      </p:sp>
      <p:sp>
        <p:nvSpPr>
          <p:cNvPr id="5" name="Text 2"/>
          <p:cNvSpPr/>
          <p:nvPr/>
        </p:nvSpPr>
        <p:spPr>
          <a:xfrm>
            <a:off x="758309" y="4928830"/>
            <a:ext cx="7627382" cy="173355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With robust security measures and compliance with data privacy standards, CEREBRIO ensures trust and reliability. Its innovative AI-driven capabilities position it as a scalable and user-friendly solution for modern communication needs, fostering engagement and productivity across diverse applications.</a:t>
            </a:r>
            <a:endParaRPr lang="en-US" sz="17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58309" y="1290757"/>
            <a:ext cx="13113782" cy="346710"/>
          </a:xfrm>
          <a:prstGeom prst="rect">
            <a:avLst/>
          </a:prstGeom>
          <a:noFill/>
          <a:ln/>
        </p:spPr>
        <p:txBody>
          <a:bodyPr wrap="none" lIns="0" tIns="0" rIns="0" bIns="0" rtlCol="0" anchor="t"/>
          <a:lstStyle/>
          <a:p>
            <a:pPr marL="0" indent="0">
              <a:lnSpc>
                <a:spcPts val="2700"/>
              </a:lnSpc>
              <a:buNone/>
            </a:pPr>
            <a:endParaRPr lang="en-US" sz="1700" dirty="0"/>
          </a:p>
        </p:txBody>
      </p:sp>
      <p:sp>
        <p:nvSpPr>
          <p:cNvPr id="3" name="Text 1"/>
          <p:cNvSpPr/>
          <p:nvPr/>
        </p:nvSpPr>
        <p:spPr>
          <a:xfrm>
            <a:off x="758309" y="1881188"/>
            <a:ext cx="13113782" cy="346710"/>
          </a:xfrm>
          <a:prstGeom prst="rect">
            <a:avLst/>
          </a:prstGeom>
          <a:noFill/>
          <a:ln/>
        </p:spPr>
        <p:txBody>
          <a:bodyPr wrap="none" lIns="0" tIns="0" rIns="0" bIns="0" rtlCol="0" anchor="t"/>
          <a:lstStyle/>
          <a:p>
            <a:pPr marL="0" indent="0">
              <a:lnSpc>
                <a:spcPts val="2700"/>
              </a:lnSpc>
              <a:buNone/>
            </a:pPr>
            <a:endParaRPr lang="en-US" sz="1700" dirty="0"/>
          </a:p>
        </p:txBody>
      </p:sp>
      <p:sp>
        <p:nvSpPr>
          <p:cNvPr id="4" name="Text 2"/>
          <p:cNvSpPr/>
          <p:nvPr/>
        </p:nvSpPr>
        <p:spPr>
          <a:xfrm>
            <a:off x="758309" y="2471618"/>
            <a:ext cx="13113782" cy="346710"/>
          </a:xfrm>
          <a:prstGeom prst="rect">
            <a:avLst/>
          </a:prstGeom>
          <a:noFill/>
          <a:ln/>
        </p:spPr>
        <p:txBody>
          <a:bodyPr wrap="none" lIns="0" tIns="0" rIns="0" bIns="0" rtlCol="0" anchor="t"/>
          <a:lstStyle/>
          <a:p>
            <a:pPr marL="0" indent="0">
              <a:lnSpc>
                <a:spcPts val="2700"/>
              </a:lnSpc>
              <a:buNone/>
            </a:pPr>
            <a:endParaRPr lang="en-US" sz="1700" dirty="0"/>
          </a:p>
        </p:txBody>
      </p:sp>
      <p:sp>
        <p:nvSpPr>
          <p:cNvPr id="5" name="Text 3"/>
          <p:cNvSpPr/>
          <p:nvPr/>
        </p:nvSpPr>
        <p:spPr>
          <a:xfrm>
            <a:off x="758309" y="3143250"/>
            <a:ext cx="13113782" cy="2138005"/>
          </a:xfrm>
          <a:prstGeom prst="rect">
            <a:avLst/>
          </a:prstGeom>
          <a:noFill/>
          <a:ln/>
        </p:spPr>
        <p:txBody>
          <a:bodyPr wrap="none" lIns="0" tIns="0" rIns="0" bIns="0" rtlCol="0" anchor="t"/>
          <a:lstStyle/>
          <a:p>
            <a:pPr marL="0" indent="0" algn="ctr">
              <a:lnSpc>
                <a:spcPts val="16800"/>
              </a:lnSpc>
              <a:buNone/>
            </a:pPr>
            <a:r>
              <a:rPr lang="en-US" sz="13450" b="1" dirty="0">
                <a:solidFill>
                  <a:srgbClr val="9998FF"/>
                </a:solidFill>
                <a:latin typeface="Barlow Bold" pitchFamily="34" charset="0"/>
                <a:ea typeface="Barlow Bold" pitchFamily="34" charset="-122"/>
                <a:cs typeface="Barlow Bold" pitchFamily="34" charset="-120"/>
              </a:rPr>
              <a:t>THANK YOU</a:t>
            </a:r>
            <a:endParaRPr lang="en-US" sz="13450" dirty="0"/>
          </a:p>
        </p:txBody>
      </p:sp>
      <p:sp>
        <p:nvSpPr>
          <p:cNvPr id="6" name="Text 4"/>
          <p:cNvSpPr/>
          <p:nvPr/>
        </p:nvSpPr>
        <p:spPr>
          <a:xfrm>
            <a:off x="758309" y="5606177"/>
            <a:ext cx="13113782" cy="346710"/>
          </a:xfrm>
          <a:prstGeom prst="rect">
            <a:avLst/>
          </a:prstGeom>
          <a:noFill/>
          <a:ln/>
        </p:spPr>
        <p:txBody>
          <a:bodyPr wrap="none" lIns="0" tIns="0" rIns="0" bIns="0" rtlCol="0" anchor="t"/>
          <a:lstStyle/>
          <a:p>
            <a:pPr marL="0" indent="0" algn="ctr">
              <a:lnSpc>
                <a:spcPts val="2700"/>
              </a:lnSpc>
              <a:buNone/>
            </a:pPr>
            <a:endParaRPr lang="en-US" sz="1700" dirty="0"/>
          </a:p>
        </p:txBody>
      </p:sp>
      <p:sp>
        <p:nvSpPr>
          <p:cNvPr id="7" name="Text 5"/>
          <p:cNvSpPr/>
          <p:nvPr/>
        </p:nvSpPr>
        <p:spPr>
          <a:xfrm>
            <a:off x="758309" y="6196608"/>
            <a:ext cx="13113782" cy="346710"/>
          </a:xfrm>
          <a:prstGeom prst="rect">
            <a:avLst/>
          </a:prstGeom>
          <a:noFill/>
          <a:ln/>
        </p:spPr>
        <p:txBody>
          <a:bodyPr wrap="none" lIns="0" tIns="0" rIns="0" bIns="0" rtlCol="0" anchor="t"/>
          <a:lstStyle/>
          <a:p>
            <a:pPr marL="0" indent="0" algn="ctr">
              <a:lnSpc>
                <a:spcPts val="2700"/>
              </a:lnSpc>
              <a:buNone/>
            </a:pPr>
            <a:endParaRPr lang="en-US" sz="1700" dirty="0"/>
          </a:p>
        </p:txBody>
      </p:sp>
      <p:sp>
        <p:nvSpPr>
          <p:cNvPr id="8" name="Text 6"/>
          <p:cNvSpPr/>
          <p:nvPr/>
        </p:nvSpPr>
        <p:spPr>
          <a:xfrm>
            <a:off x="758309" y="6787039"/>
            <a:ext cx="13113782" cy="346710"/>
          </a:xfrm>
          <a:prstGeom prst="rect">
            <a:avLst/>
          </a:prstGeom>
          <a:noFill/>
          <a:ln/>
        </p:spPr>
        <p:txBody>
          <a:bodyPr wrap="none" lIns="0" tIns="0" rIns="0" bIns="0" rtlCol="0" anchor="t"/>
          <a:lstStyle/>
          <a:p>
            <a:pPr marL="0" indent="0" algn="ctr">
              <a:lnSpc>
                <a:spcPts val="2700"/>
              </a:lnSpc>
              <a:buNone/>
            </a:pPr>
            <a:endParaRPr lang="en-US" sz="1700" dirty="0"/>
          </a:p>
        </p:txBody>
      </p:sp>
      <p:pic>
        <p:nvPicPr>
          <p:cNvPr id="10" name="Picture 9">
            <a:extLst>
              <a:ext uri="{FF2B5EF4-FFF2-40B4-BE49-F238E27FC236}">
                <a16:creationId xmlns:a16="http://schemas.microsoft.com/office/drawing/2014/main" id="{F7376B13-843E-C479-791D-AEFAA5C64BB8}"/>
              </a:ext>
            </a:extLst>
          </p:cNvPr>
          <p:cNvPicPr>
            <a:picLocks noChangeAspect="1"/>
          </p:cNvPicPr>
          <p:nvPr/>
        </p:nvPicPr>
        <p:blipFill>
          <a:blip r:embed="rId3"/>
          <a:stretch>
            <a:fillRect/>
          </a:stretch>
        </p:blipFill>
        <p:spPr>
          <a:xfrm>
            <a:off x="12534774" y="7345603"/>
            <a:ext cx="2004234" cy="88399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1740575"/>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Introduction</a:t>
            </a:r>
            <a:endParaRPr lang="en-US" sz="4450" dirty="0"/>
          </a:p>
        </p:txBody>
      </p:sp>
      <p:sp>
        <p:nvSpPr>
          <p:cNvPr id="4" name="Text 1"/>
          <p:cNvSpPr/>
          <p:nvPr/>
        </p:nvSpPr>
        <p:spPr>
          <a:xfrm>
            <a:off x="758309" y="2778204"/>
            <a:ext cx="7627382" cy="173355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Cerebrio is a real-time messaging application integrated with an AI-powered chatbot, designed to revolutionize user interaction. Inspired by the UN's Sustainable Development Goal for Innovation and Infrastructure (SDG 9), Cerebrio combines React, Node.js, and AI to deliver an advanced messaging solution.</a:t>
            </a:r>
            <a:endParaRPr lang="en-US" sz="1700" dirty="0"/>
          </a:p>
        </p:txBody>
      </p:sp>
      <p:sp>
        <p:nvSpPr>
          <p:cNvPr id="5" name="Text 2"/>
          <p:cNvSpPr/>
          <p:nvPr/>
        </p:nvSpPr>
        <p:spPr>
          <a:xfrm>
            <a:off x="758309" y="4755475"/>
            <a:ext cx="7627382" cy="173355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The platform includes user registration, authentication, and a chat interface, suitable for personal, professional, and educational use. Cerebrio offers instant notifications, a seamless messaging experience, and AI-driven solutions for user-specific tasks, aiming to improve productivity and simplify tasks through its dual capabilities.</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1916787"/>
            <a:ext cx="7627382" cy="1425416"/>
          </a:xfrm>
          <a:prstGeom prst="rect">
            <a:avLst/>
          </a:prstGeom>
          <a:noFill/>
          <a:ln/>
        </p:spPr>
        <p:txBody>
          <a:bodyPr wrap="squar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Literature Review: Real-Time Messaging Evolution</a:t>
            </a:r>
            <a:endParaRPr lang="en-US" sz="4450" dirty="0"/>
          </a:p>
        </p:txBody>
      </p:sp>
      <p:sp>
        <p:nvSpPr>
          <p:cNvPr id="4" name="Shape 1"/>
          <p:cNvSpPr/>
          <p:nvPr/>
        </p:nvSpPr>
        <p:spPr>
          <a:xfrm>
            <a:off x="758309" y="3667125"/>
            <a:ext cx="7627382" cy="2645569"/>
          </a:xfrm>
          <a:prstGeom prst="roundRect">
            <a:avLst>
              <a:gd name="adj" fmla="val 7371"/>
            </a:avLst>
          </a:prstGeom>
          <a:noFill/>
          <a:ln w="7620">
            <a:solidFill>
              <a:srgbClr val="FFFFFF">
                <a:alpha val="24000"/>
              </a:srgbClr>
            </a:solidFill>
            <a:prstDash val="solid"/>
          </a:ln>
        </p:spPr>
      </p:sp>
      <p:sp>
        <p:nvSpPr>
          <p:cNvPr id="5" name="Shape 2"/>
          <p:cNvSpPr/>
          <p:nvPr/>
        </p:nvSpPr>
        <p:spPr>
          <a:xfrm>
            <a:off x="765929" y="3674745"/>
            <a:ext cx="7612142" cy="621744"/>
          </a:xfrm>
          <a:prstGeom prst="rect">
            <a:avLst/>
          </a:prstGeom>
          <a:solidFill>
            <a:srgbClr val="FFFFFF">
              <a:alpha val="4000"/>
            </a:srgbClr>
          </a:solidFill>
          <a:ln/>
        </p:spPr>
      </p:sp>
      <p:sp>
        <p:nvSpPr>
          <p:cNvPr id="6" name="Text 3"/>
          <p:cNvSpPr/>
          <p:nvPr/>
        </p:nvSpPr>
        <p:spPr>
          <a:xfrm>
            <a:off x="982504" y="3812262"/>
            <a:ext cx="3369112"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Historical Context</a:t>
            </a:r>
            <a:endParaRPr lang="en-US" sz="1700" dirty="0"/>
          </a:p>
        </p:txBody>
      </p:sp>
      <p:sp>
        <p:nvSpPr>
          <p:cNvPr id="7" name="Text 4"/>
          <p:cNvSpPr/>
          <p:nvPr/>
        </p:nvSpPr>
        <p:spPr>
          <a:xfrm>
            <a:off x="4792385" y="3812262"/>
            <a:ext cx="3369112"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Key Research</a:t>
            </a:r>
            <a:endParaRPr lang="en-US" sz="1700" dirty="0"/>
          </a:p>
        </p:txBody>
      </p:sp>
      <p:sp>
        <p:nvSpPr>
          <p:cNvPr id="8" name="Shape 5"/>
          <p:cNvSpPr/>
          <p:nvPr/>
        </p:nvSpPr>
        <p:spPr>
          <a:xfrm>
            <a:off x="765929" y="4296489"/>
            <a:ext cx="7612142" cy="2008584"/>
          </a:xfrm>
          <a:prstGeom prst="rect">
            <a:avLst/>
          </a:prstGeom>
          <a:solidFill>
            <a:srgbClr val="000000">
              <a:alpha val="4000"/>
            </a:srgbClr>
          </a:solidFill>
          <a:ln/>
        </p:spPr>
      </p:sp>
      <p:sp>
        <p:nvSpPr>
          <p:cNvPr id="9" name="Text 6"/>
          <p:cNvSpPr/>
          <p:nvPr/>
        </p:nvSpPr>
        <p:spPr>
          <a:xfrm>
            <a:off x="982504" y="4434007"/>
            <a:ext cx="3369112" cy="173355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From early chat rooms like IRC to today's popular apps like WhatsApp and Slack, real-time messaging has evolved significantly.</a:t>
            </a:r>
            <a:endParaRPr lang="en-US" sz="1700" dirty="0"/>
          </a:p>
        </p:txBody>
      </p:sp>
      <p:sp>
        <p:nvSpPr>
          <p:cNvPr id="10" name="Text 7"/>
          <p:cNvSpPr/>
          <p:nvPr/>
        </p:nvSpPr>
        <p:spPr>
          <a:xfrm>
            <a:off x="4792385" y="4434007"/>
            <a:ext cx="3369112" cy="173355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WebSockets , standardized by IETF RFC 6455, enable real-time communication, making interactive messaging possible.</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8309" y="1115735"/>
            <a:ext cx="7087791"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Objectives and Key Features</a:t>
            </a:r>
            <a:endParaRPr lang="en-US" sz="4450" dirty="0"/>
          </a:p>
        </p:txBody>
      </p:sp>
      <p:sp>
        <p:nvSpPr>
          <p:cNvPr id="3" name="Text 1"/>
          <p:cNvSpPr/>
          <p:nvPr/>
        </p:nvSpPr>
        <p:spPr>
          <a:xfrm>
            <a:off x="758309" y="2261711"/>
            <a:ext cx="13113782" cy="104013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Cerebrio aims to provide a robust, user-centric platform that enhances communication and problem-solving with AI assistance. Specific goals include facilitating seamless real-time messaging, incorporating an AI chatbot for contextual responses, ensuring data security, and promoting innovation in alignment with SDG 9.</a:t>
            </a:r>
            <a:endParaRPr lang="en-US" sz="1700" dirty="0"/>
          </a:p>
        </p:txBody>
      </p:sp>
      <p:sp>
        <p:nvSpPr>
          <p:cNvPr id="4" name="Text 2"/>
          <p:cNvSpPr/>
          <p:nvPr/>
        </p:nvSpPr>
        <p:spPr>
          <a:xfrm>
            <a:off x="758309" y="3545562"/>
            <a:ext cx="13113782" cy="104013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Key features include real-time messaging with delivery status, an AI-powered chatbot for query resolution, secure user authentication, chat management, responsive design, scalable infrastructure, end-to-end encryption, and customization options. These features make Cerebrio an all-in-one solution for communication and intelligent task management.</a:t>
            </a:r>
            <a:endParaRPr lang="en-US" sz="1700" dirty="0"/>
          </a:p>
        </p:txBody>
      </p:sp>
      <p:pic>
        <p:nvPicPr>
          <p:cNvPr id="5" name="Image 0" descr="preencoded.png"/>
          <p:cNvPicPr>
            <a:picLocks noChangeAspect="1"/>
          </p:cNvPicPr>
          <p:nvPr/>
        </p:nvPicPr>
        <p:blipFill>
          <a:blip r:embed="rId3"/>
          <a:stretch>
            <a:fillRect/>
          </a:stretch>
        </p:blipFill>
        <p:spPr>
          <a:xfrm>
            <a:off x="758309" y="4829413"/>
            <a:ext cx="541615" cy="541615"/>
          </a:xfrm>
          <a:prstGeom prst="rect">
            <a:avLst/>
          </a:prstGeom>
        </p:spPr>
      </p:pic>
      <p:sp>
        <p:nvSpPr>
          <p:cNvPr id="6" name="Text 3"/>
          <p:cNvSpPr/>
          <p:nvPr/>
        </p:nvSpPr>
        <p:spPr>
          <a:xfrm>
            <a:off x="758309" y="5587603"/>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Real-Time Messaging</a:t>
            </a:r>
            <a:endParaRPr lang="en-US" sz="2200" dirty="0"/>
          </a:p>
        </p:txBody>
      </p:sp>
      <p:sp>
        <p:nvSpPr>
          <p:cNvPr id="7" name="Text 4"/>
          <p:cNvSpPr/>
          <p:nvPr/>
        </p:nvSpPr>
        <p:spPr>
          <a:xfrm>
            <a:off x="758309" y="6073735"/>
            <a:ext cx="4154567"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Instant communication with delivery status updates and notifications.</a:t>
            </a:r>
            <a:endParaRPr lang="en-US" sz="1700" dirty="0"/>
          </a:p>
        </p:txBody>
      </p:sp>
      <p:pic>
        <p:nvPicPr>
          <p:cNvPr id="8" name="Image 1" descr="preencoded.png"/>
          <p:cNvPicPr>
            <a:picLocks noChangeAspect="1"/>
          </p:cNvPicPr>
          <p:nvPr/>
        </p:nvPicPr>
        <p:blipFill>
          <a:blip r:embed="rId4"/>
          <a:stretch>
            <a:fillRect/>
          </a:stretch>
        </p:blipFill>
        <p:spPr>
          <a:xfrm>
            <a:off x="5237798" y="4829413"/>
            <a:ext cx="541615" cy="541615"/>
          </a:xfrm>
          <a:prstGeom prst="rect">
            <a:avLst/>
          </a:prstGeom>
        </p:spPr>
      </p:pic>
      <p:sp>
        <p:nvSpPr>
          <p:cNvPr id="9" name="Text 5"/>
          <p:cNvSpPr/>
          <p:nvPr/>
        </p:nvSpPr>
        <p:spPr>
          <a:xfrm>
            <a:off x="5237798" y="5587603"/>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AI-Powered Chatbot</a:t>
            </a:r>
            <a:endParaRPr lang="en-US" sz="2200" dirty="0"/>
          </a:p>
        </p:txBody>
      </p:sp>
      <p:sp>
        <p:nvSpPr>
          <p:cNvPr id="10" name="Text 6"/>
          <p:cNvSpPr/>
          <p:nvPr/>
        </p:nvSpPr>
        <p:spPr>
          <a:xfrm>
            <a:off x="5237798" y="6073735"/>
            <a:ext cx="4154686" cy="104013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A smart assistant capable of generating responses and performing tasks.</a:t>
            </a:r>
            <a:endParaRPr lang="en-US" sz="1700" dirty="0"/>
          </a:p>
        </p:txBody>
      </p:sp>
      <p:pic>
        <p:nvPicPr>
          <p:cNvPr id="11" name="Image 2" descr="preencoded.png"/>
          <p:cNvPicPr>
            <a:picLocks noChangeAspect="1"/>
          </p:cNvPicPr>
          <p:nvPr/>
        </p:nvPicPr>
        <p:blipFill>
          <a:blip r:embed="rId5"/>
          <a:stretch>
            <a:fillRect/>
          </a:stretch>
        </p:blipFill>
        <p:spPr>
          <a:xfrm>
            <a:off x="9717405" y="4829413"/>
            <a:ext cx="541615" cy="541615"/>
          </a:xfrm>
          <a:prstGeom prst="rect">
            <a:avLst/>
          </a:prstGeom>
        </p:spPr>
      </p:pic>
      <p:sp>
        <p:nvSpPr>
          <p:cNvPr id="12" name="Text 7"/>
          <p:cNvSpPr/>
          <p:nvPr/>
        </p:nvSpPr>
        <p:spPr>
          <a:xfrm>
            <a:off x="9717405" y="5587603"/>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User Authentication</a:t>
            </a:r>
            <a:endParaRPr lang="en-US" sz="2200" dirty="0"/>
          </a:p>
        </p:txBody>
      </p:sp>
      <p:sp>
        <p:nvSpPr>
          <p:cNvPr id="13" name="Text 8"/>
          <p:cNvSpPr/>
          <p:nvPr/>
        </p:nvSpPr>
        <p:spPr>
          <a:xfrm>
            <a:off x="9717405" y="6073735"/>
            <a:ext cx="4154567"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Secure login and registration with role-based access control.</a:t>
            </a:r>
            <a:endParaRPr lang="en-US" sz="1700" dirty="0"/>
          </a:p>
        </p:txBody>
      </p:sp>
      <p:pic>
        <p:nvPicPr>
          <p:cNvPr id="15" name="Picture 14">
            <a:extLst>
              <a:ext uri="{FF2B5EF4-FFF2-40B4-BE49-F238E27FC236}">
                <a16:creationId xmlns:a16="http://schemas.microsoft.com/office/drawing/2014/main" id="{7741BF7E-4AD9-152F-7842-7676C44F004C}"/>
              </a:ext>
            </a:extLst>
          </p:cNvPr>
          <p:cNvPicPr>
            <a:picLocks noChangeAspect="1"/>
          </p:cNvPicPr>
          <p:nvPr/>
        </p:nvPicPr>
        <p:blipFill>
          <a:blip r:embed="rId6"/>
          <a:stretch>
            <a:fillRect/>
          </a:stretch>
        </p:blipFill>
        <p:spPr>
          <a:xfrm>
            <a:off x="12626166" y="7316032"/>
            <a:ext cx="2004234" cy="88399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95669"/>
          </a:xfrm>
          <a:prstGeom prst="rect">
            <a:avLst/>
          </a:prstGeom>
        </p:spPr>
      </p:pic>
      <p:sp>
        <p:nvSpPr>
          <p:cNvPr id="3" name="Text 0"/>
          <p:cNvSpPr/>
          <p:nvPr/>
        </p:nvSpPr>
        <p:spPr>
          <a:xfrm>
            <a:off x="698778" y="3045857"/>
            <a:ext cx="8186380" cy="656749"/>
          </a:xfrm>
          <a:prstGeom prst="rect">
            <a:avLst/>
          </a:prstGeom>
          <a:noFill/>
          <a:ln/>
        </p:spPr>
        <p:txBody>
          <a:bodyPr wrap="none" lIns="0" tIns="0" rIns="0" bIns="0" rtlCol="0" anchor="t"/>
          <a:lstStyle/>
          <a:p>
            <a:pPr marL="0" indent="0">
              <a:lnSpc>
                <a:spcPts val="5150"/>
              </a:lnSpc>
              <a:buNone/>
            </a:pPr>
            <a:r>
              <a:rPr lang="en-US" sz="4100" b="1" dirty="0">
                <a:solidFill>
                  <a:srgbClr val="9998FF"/>
                </a:solidFill>
                <a:latin typeface="Barlow Bold" pitchFamily="34" charset="0"/>
                <a:ea typeface="Barlow Bold" pitchFamily="34" charset="-122"/>
                <a:cs typeface="Barlow Bold" pitchFamily="34" charset="-120"/>
              </a:rPr>
              <a:t>Project Scope and Target Audience</a:t>
            </a:r>
            <a:endParaRPr lang="en-US" sz="4100" dirty="0"/>
          </a:p>
        </p:txBody>
      </p:sp>
      <p:sp>
        <p:nvSpPr>
          <p:cNvPr id="4" name="Text 1"/>
          <p:cNvSpPr/>
          <p:nvPr/>
        </p:nvSpPr>
        <p:spPr>
          <a:xfrm>
            <a:off x="698778" y="4002048"/>
            <a:ext cx="13232844" cy="958334"/>
          </a:xfrm>
          <a:prstGeom prst="rect">
            <a:avLst/>
          </a:prstGeom>
          <a:noFill/>
          <a:ln/>
        </p:spPr>
        <p:txBody>
          <a:bodyPr wrap="square" lIns="0" tIns="0" rIns="0" bIns="0" rtlCol="0" anchor="t"/>
          <a:lstStyle/>
          <a:p>
            <a:pPr marL="0" indent="0">
              <a:lnSpc>
                <a:spcPts val="2500"/>
              </a:lnSpc>
              <a:buNone/>
            </a:pPr>
            <a:r>
              <a:rPr lang="en-US" sz="1550" dirty="0">
                <a:solidFill>
                  <a:srgbClr val="EEEFF5"/>
                </a:solidFill>
                <a:latin typeface="Montserrat" pitchFamily="34" charset="0"/>
                <a:ea typeface="Montserrat" pitchFamily="34" charset="-122"/>
                <a:cs typeface="Montserrat" pitchFamily="34" charset="-120"/>
              </a:rPr>
              <a:t>Cerebrio scope includes real-time messaging, AI chatbot integration, user and admin modules, and backend features like secure APIs and database management. Exclusions are third-party integrations and offline messaging. The target audience includes businesses, educational institutions, and individuals seeking communication and AI solutions.</a:t>
            </a:r>
            <a:endParaRPr lang="en-US" sz="1550" dirty="0"/>
          </a:p>
        </p:txBody>
      </p:sp>
      <p:sp>
        <p:nvSpPr>
          <p:cNvPr id="5" name="Text 2"/>
          <p:cNvSpPr/>
          <p:nvPr/>
        </p:nvSpPr>
        <p:spPr>
          <a:xfrm>
            <a:off x="698778" y="5184934"/>
            <a:ext cx="13232844" cy="958334"/>
          </a:xfrm>
          <a:prstGeom prst="rect">
            <a:avLst/>
          </a:prstGeom>
          <a:noFill/>
          <a:ln/>
        </p:spPr>
        <p:txBody>
          <a:bodyPr wrap="square" lIns="0" tIns="0" rIns="0" bIns="0" rtlCol="0" anchor="t"/>
          <a:lstStyle/>
          <a:p>
            <a:pPr marL="0" indent="0">
              <a:lnSpc>
                <a:spcPts val="2500"/>
              </a:lnSpc>
              <a:buNone/>
            </a:pPr>
            <a:r>
              <a:rPr lang="en-US" sz="1550" dirty="0">
                <a:solidFill>
                  <a:srgbClr val="EEEFF5"/>
                </a:solidFill>
                <a:latin typeface="Montserrat" pitchFamily="34" charset="0"/>
                <a:ea typeface="Montserrat" pitchFamily="34" charset="-122"/>
                <a:cs typeface="Montserrat" pitchFamily="34" charset="-120"/>
              </a:rPr>
              <a:t>Future possibilities include voice-to-text, multilingual support, and real-time analytics. Cerebrio caters to businesses, educational institutions, and individuals seeking a blend of communication and AI-driven solutions. The project lays the groundwork for further development, such as integrating voice-to-text capabilities and real-time analytics.</a:t>
            </a:r>
            <a:endParaRPr lang="en-US" sz="1550" dirty="0"/>
          </a:p>
        </p:txBody>
      </p:sp>
      <p:sp>
        <p:nvSpPr>
          <p:cNvPr id="6" name="Shape 3"/>
          <p:cNvSpPr/>
          <p:nvPr/>
        </p:nvSpPr>
        <p:spPr>
          <a:xfrm>
            <a:off x="698778" y="6592372"/>
            <a:ext cx="449223" cy="449223"/>
          </a:xfrm>
          <a:prstGeom prst="roundRect">
            <a:avLst>
              <a:gd name="adj" fmla="val 40000"/>
            </a:avLst>
          </a:prstGeom>
          <a:solidFill>
            <a:srgbClr val="282C32"/>
          </a:solidFill>
          <a:ln/>
          <a:effectLst>
            <a:outerShdw blurRad="49530" dist="24130" dir="13500000" algn="bl" rotWithShape="0">
              <a:srgbClr val="FFFFFF">
                <a:alpha val="10000"/>
              </a:srgbClr>
            </a:outerShdw>
          </a:effectLst>
        </p:spPr>
      </p:sp>
      <p:sp>
        <p:nvSpPr>
          <p:cNvPr id="7" name="Text 4"/>
          <p:cNvSpPr/>
          <p:nvPr/>
        </p:nvSpPr>
        <p:spPr>
          <a:xfrm>
            <a:off x="765750" y="6619935"/>
            <a:ext cx="315158" cy="393978"/>
          </a:xfrm>
          <a:prstGeom prst="rect">
            <a:avLst/>
          </a:prstGeom>
          <a:noFill/>
          <a:ln/>
        </p:spPr>
        <p:txBody>
          <a:bodyPr wrap="none" lIns="0" tIns="0" rIns="0" bIns="0" rtlCol="0" anchor="t"/>
          <a:lstStyle/>
          <a:p>
            <a:pPr marL="0" indent="0" algn="ctr">
              <a:lnSpc>
                <a:spcPts val="2450"/>
              </a:lnSpc>
              <a:buNone/>
            </a:pPr>
            <a:r>
              <a:rPr lang="en-US" sz="2450" b="1" dirty="0">
                <a:solidFill>
                  <a:srgbClr val="EEEFF5"/>
                </a:solidFill>
                <a:latin typeface="Barlow Bold" pitchFamily="34" charset="0"/>
                <a:ea typeface="Barlow Bold" pitchFamily="34" charset="-122"/>
                <a:cs typeface="Barlow Bold" pitchFamily="34" charset="-120"/>
              </a:rPr>
              <a:t>1</a:t>
            </a:r>
            <a:endParaRPr lang="en-US" sz="2450" dirty="0"/>
          </a:p>
        </p:txBody>
      </p:sp>
      <p:sp>
        <p:nvSpPr>
          <p:cNvPr id="8" name="Text 5"/>
          <p:cNvSpPr/>
          <p:nvPr/>
        </p:nvSpPr>
        <p:spPr>
          <a:xfrm>
            <a:off x="1347549" y="6592372"/>
            <a:ext cx="2626995" cy="328255"/>
          </a:xfrm>
          <a:prstGeom prst="rect">
            <a:avLst/>
          </a:prstGeom>
          <a:noFill/>
          <a:ln/>
        </p:spPr>
        <p:txBody>
          <a:bodyPr wrap="none" lIns="0" tIns="0" rIns="0" bIns="0" rtlCol="0" anchor="t"/>
          <a:lstStyle/>
          <a:p>
            <a:pPr marL="0" indent="0">
              <a:lnSpc>
                <a:spcPts val="2550"/>
              </a:lnSpc>
              <a:buNone/>
            </a:pPr>
            <a:r>
              <a:rPr lang="en-US" sz="2050" b="1" dirty="0">
                <a:solidFill>
                  <a:srgbClr val="EEEFF5"/>
                </a:solidFill>
                <a:latin typeface="Barlow Bold" pitchFamily="34" charset="0"/>
                <a:ea typeface="Barlow Bold" pitchFamily="34" charset="-122"/>
                <a:cs typeface="Barlow Bold" pitchFamily="34" charset="-120"/>
              </a:rPr>
              <a:t>Inclusions</a:t>
            </a:r>
            <a:endParaRPr lang="en-US" sz="2050" dirty="0"/>
          </a:p>
        </p:txBody>
      </p:sp>
      <p:sp>
        <p:nvSpPr>
          <p:cNvPr id="9" name="Text 6"/>
          <p:cNvSpPr/>
          <p:nvPr/>
        </p:nvSpPr>
        <p:spPr>
          <a:xfrm>
            <a:off x="1347549" y="7040404"/>
            <a:ext cx="3629144" cy="638889"/>
          </a:xfrm>
          <a:prstGeom prst="rect">
            <a:avLst/>
          </a:prstGeom>
          <a:noFill/>
          <a:ln/>
        </p:spPr>
        <p:txBody>
          <a:bodyPr wrap="square" lIns="0" tIns="0" rIns="0" bIns="0" rtlCol="0" anchor="t"/>
          <a:lstStyle/>
          <a:p>
            <a:pPr marL="0" indent="0">
              <a:lnSpc>
                <a:spcPts val="2500"/>
              </a:lnSpc>
              <a:buNone/>
            </a:pPr>
            <a:r>
              <a:rPr lang="en-US" sz="1550" dirty="0">
                <a:solidFill>
                  <a:srgbClr val="EEEFF5"/>
                </a:solidFill>
                <a:latin typeface="Montserrat" pitchFamily="34" charset="0"/>
                <a:ea typeface="Montserrat" pitchFamily="34" charset="-122"/>
                <a:cs typeface="Montserrat" pitchFamily="34" charset="-120"/>
              </a:rPr>
              <a:t>Real-time messaging and AI chatbot integration.</a:t>
            </a:r>
            <a:endParaRPr lang="en-US" sz="1550" dirty="0"/>
          </a:p>
        </p:txBody>
      </p:sp>
      <p:sp>
        <p:nvSpPr>
          <p:cNvPr id="10" name="Shape 7"/>
          <p:cNvSpPr/>
          <p:nvPr/>
        </p:nvSpPr>
        <p:spPr>
          <a:xfrm>
            <a:off x="5176242" y="6592372"/>
            <a:ext cx="449223" cy="449223"/>
          </a:xfrm>
          <a:prstGeom prst="roundRect">
            <a:avLst>
              <a:gd name="adj" fmla="val 40000"/>
            </a:avLst>
          </a:prstGeom>
          <a:solidFill>
            <a:srgbClr val="282C32"/>
          </a:solidFill>
          <a:ln/>
          <a:effectLst>
            <a:outerShdw blurRad="49530" dist="24130" dir="13500000" algn="bl" rotWithShape="0">
              <a:srgbClr val="FFFFFF">
                <a:alpha val="10000"/>
              </a:srgbClr>
            </a:outerShdw>
          </a:effectLst>
        </p:spPr>
      </p:sp>
      <p:sp>
        <p:nvSpPr>
          <p:cNvPr id="11" name="Text 8"/>
          <p:cNvSpPr/>
          <p:nvPr/>
        </p:nvSpPr>
        <p:spPr>
          <a:xfrm>
            <a:off x="5243215" y="6619935"/>
            <a:ext cx="315158" cy="393978"/>
          </a:xfrm>
          <a:prstGeom prst="rect">
            <a:avLst/>
          </a:prstGeom>
          <a:noFill/>
          <a:ln/>
        </p:spPr>
        <p:txBody>
          <a:bodyPr wrap="none" lIns="0" tIns="0" rIns="0" bIns="0" rtlCol="0" anchor="t"/>
          <a:lstStyle/>
          <a:p>
            <a:pPr marL="0" indent="0" algn="ctr">
              <a:lnSpc>
                <a:spcPts val="2450"/>
              </a:lnSpc>
              <a:buNone/>
            </a:pPr>
            <a:r>
              <a:rPr lang="en-US" sz="2450" b="1" dirty="0">
                <a:solidFill>
                  <a:srgbClr val="EEEFF5"/>
                </a:solidFill>
                <a:latin typeface="Barlow Bold" pitchFamily="34" charset="0"/>
                <a:ea typeface="Barlow Bold" pitchFamily="34" charset="-122"/>
                <a:cs typeface="Barlow Bold" pitchFamily="34" charset="-120"/>
              </a:rPr>
              <a:t>2</a:t>
            </a:r>
            <a:endParaRPr lang="en-US" sz="2450" dirty="0"/>
          </a:p>
        </p:txBody>
      </p:sp>
      <p:sp>
        <p:nvSpPr>
          <p:cNvPr id="12" name="Text 9"/>
          <p:cNvSpPr/>
          <p:nvPr/>
        </p:nvSpPr>
        <p:spPr>
          <a:xfrm>
            <a:off x="5825014" y="6592372"/>
            <a:ext cx="2626995" cy="328255"/>
          </a:xfrm>
          <a:prstGeom prst="rect">
            <a:avLst/>
          </a:prstGeom>
          <a:noFill/>
          <a:ln/>
        </p:spPr>
        <p:txBody>
          <a:bodyPr wrap="none" lIns="0" tIns="0" rIns="0" bIns="0" rtlCol="0" anchor="t"/>
          <a:lstStyle/>
          <a:p>
            <a:pPr marL="0" indent="0">
              <a:lnSpc>
                <a:spcPts val="2550"/>
              </a:lnSpc>
              <a:buNone/>
            </a:pPr>
            <a:r>
              <a:rPr lang="en-US" sz="2050" b="1" dirty="0">
                <a:solidFill>
                  <a:srgbClr val="EEEFF5"/>
                </a:solidFill>
                <a:latin typeface="Barlow Bold" pitchFamily="34" charset="0"/>
                <a:ea typeface="Barlow Bold" pitchFamily="34" charset="-122"/>
                <a:cs typeface="Barlow Bold" pitchFamily="34" charset="-120"/>
              </a:rPr>
              <a:t>Exclusions</a:t>
            </a:r>
            <a:endParaRPr lang="en-US" sz="2050" dirty="0"/>
          </a:p>
        </p:txBody>
      </p:sp>
      <p:sp>
        <p:nvSpPr>
          <p:cNvPr id="13" name="Text 10"/>
          <p:cNvSpPr/>
          <p:nvPr/>
        </p:nvSpPr>
        <p:spPr>
          <a:xfrm>
            <a:off x="5825014" y="7040404"/>
            <a:ext cx="3629144" cy="638889"/>
          </a:xfrm>
          <a:prstGeom prst="rect">
            <a:avLst/>
          </a:prstGeom>
          <a:noFill/>
          <a:ln/>
        </p:spPr>
        <p:txBody>
          <a:bodyPr wrap="square" lIns="0" tIns="0" rIns="0" bIns="0" rtlCol="0" anchor="t"/>
          <a:lstStyle/>
          <a:p>
            <a:pPr marL="0" indent="0">
              <a:lnSpc>
                <a:spcPts val="2500"/>
              </a:lnSpc>
              <a:buNone/>
            </a:pPr>
            <a:r>
              <a:rPr lang="en-US" sz="1550" dirty="0">
                <a:solidFill>
                  <a:srgbClr val="EEEFF5"/>
                </a:solidFill>
                <a:latin typeface="Montserrat" pitchFamily="34" charset="0"/>
                <a:ea typeface="Montserrat" pitchFamily="34" charset="-122"/>
                <a:cs typeface="Montserrat" pitchFamily="34" charset="-120"/>
              </a:rPr>
              <a:t>Third-party integrations and offline messaging.</a:t>
            </a:r>
            <a:endParaRPr lang="en-US" sz="1550" dirty="0"/>
          </a:p>
        </p:txBody>
      </p:sp>
      <p:sp>
        <p:nvSpPr>
          <p:cNvPr id="14" name="Shape 11"/>
          <p:cNvSpPr/>
          <p:nvPr/>
        </p:nvSpPr>
        <p:spPr>
          <a:xfrm>
            <a:off x="9653707" y="6592372"/>
            <a:ext cx="449223" cy="449223"/>
          </a:xfrm>
          <a:prstGeom prst="roundRect">
            <a:avLst>
              <a:gd name="adj" fmla="val 40000"/>
            </a:avLst>
          </a:prstGeom>
          <a:solidFill>
            <a:srgbClr val="282C32"/>
          </a:solidFill>
          <a:ln/>
          <a:effectLst>
            <a:outerShdw blurRad="49530" dist="24130" dir="13500000" algn="bl" rotWithShape="0">
              <a:srgbClr val="FFFFFF">
                <a:alpha val="10000"/>
              </a:srgbClr>
            </a:outerShdw>
          </a:effectLst>
        </p:spPr>
      </p:sp>
      <p:sp>
        <p:nvSpPr>
          <p:cNvPr id="15" name="Text 12"/>
          <p:cNvSpPr/>
          <p:nvPr/>
        </p:nvSpPr>
        <p:spPr>
          <a:xfrm>
            <a:off x="9720679" y="6619935"/>
            <a:ext cx="315158" cy="393978"/>
          </a:xfrm>
          <a:prstGeom prst="rect">
            <a:avLst/>
          </a:prstGeom>
          <a:noFill/>
          <a:ln/>
        </p:spPr>
        <p:txBody>
          <a:bodyPr wrap="none" lIns="0" tIns="0" rIns="0" bIns="0" rtlCol="0" anchor="t"/>
          <a:lstStyle/>
          <a:p>
            <a:pPr marL="0" indent="0" algn="ctr">
              <a:lnSpc>
                <a:spcPts val="2450"/>
              </a:lnSpc>
              <a:buNone/>
            </a:pPr>
            <a:r>
              <a:rPr lang="en-US" sz="2450" b="1" dirty="0">
                <a:solidFill>
                  <a:srgbClr val="EEEFF5"/>
                </a:solidFill>
                <a:latin typeface="Barlow Bold" pitchFamily="34" charset="0"/>
                <a:ea typeface="Barlow Bold" pitchFamily="34" charset="-122"/>
                <a:cs typeface="Barlow Bold" pitchFamily="34" charset="-120"/>
              </a:rPr>
              <a:t>3</a:t>
            </a:r>
            <a:endParaRPr lang="en-US" sz="2450" dirty="0"/>
          </a:p>
        </p:txBody>
      </p:sp>
      <p:sp>
        <p:nvSpPr>
          <p:cNvPr id="16" name="Text 13"/>
          <p:cNvSpPr/>
          <p:nvPr/>
        </p:nvSpPr>
        <p:spPr>
          <a:xfrm>
            <a:off x="10302478" y="6592372"/>
            <a:ext cx="2626995" cy="328255"/>
          </a:xfrm>
          <a:prstGeom prst="rect">
            <a:avLst/>
          </a:prstGeom>
          <a:noFill/>
          <a:ln/>
        </p:spPr>
        <p:txBody>
          <a:bodyPr wrap="none" lIns="0" tIns="0" rIns="0" bIns="0" rtlCol="0" anchor="t"/>
          <a:lstStyle/>
          <a:p>
            <a:pPr marL="0" indent="0">
              <a:lnSpc>
                <a:spcPts val="2550"/>
              </a:lnSpc>
              <a:buNone/>
            </a:pPr>
            <a:r>
              <a:rPr lang="en-US" sz="2050" b="1" dirty="0">
                <a:solidFill>
                  <a:srgbClr val="EEEFF5"/>
                </a:solidFill>
                <a:latin typeface="Barlow Bold" pitchFamily="34" charset="0"/>
                <a:ea typeface="Barlow Bold" pitchFamily="34" charset="-122"/>
                <a:cs typeface="Barlow Bold" pitchFamily="34" charset="-120"/>
              </a:rPr>
              <a:t>Target Audience</a:t>
            </a:r>
            <a:endParaRPr lang="en-US" sz="2050" dirty="0"/>
          </a:p>
        </p:txBody>
      </p:sp>
      <p:sp>
        <p:nvSpPr>
          <p:cNvPr id="17" name="Text 14"/>
          <p:cNvSpPr/>
          <p:nvPr/>
        </p:nvSpPr>
        <p:spPr>
          <a:xfrm>
            <a:off x="10302478" y="7040404"/>
            <a:ext cx="3629144" cy="638889"/>
          </a:xfrm>
          <a:prstGeom prst="rect">
            <a:avLst/>
          </a:prstGeom>
          <a:noFill/>
          <a:ln/>
        </p:spPr>
        <p:txBody>
          <a:bodyPr wrap="square" lIns="0" tIns="0" rIns="0" bIns="0" rtlCol="0" anchor="t"/>
          <a:lstStyle/>
          <a:p>
            <a:pPr marL="0" indent="0">
              <a:lnSpc>
                <a:spcPts val="2500"/>
              </a:lnSpc>
              <a:buNone/>
            </a:pPr>
            <a:r>
              <a:rPr lang="en-US" sz="1550" dirty="0">
                <a:solidFill>
                  <a:srgbClr val="EEEFF5"/>
                </a:solidFill>
                <a:latin typeface="Montserrat" pitchFamily="34" charset="0"/>
                <a:ea typeface="Montserrat" pitchFamily="34" charset="-122"/>
                <a:cs typeface="Montserrat" pitchFamily="34" charset="-120"/>
              </a:rPr>
              <a:t>Businesses, educational institutions, and individuals.</a:t>
            </a:r>
            <a:endParaRPr lang="en-US" sz="1550" dirty="0"/>
          </a:p>
        </p:txBody>
      </p:sp>
      <p:pic>
        <p:nvPicPr>
          <p:cNvPr id="19" name="Picture 18">
            <a:extLst>
              <a:ext uri="{FF2B5EF4-FFF2-40B4-BE49-F238E27FC236}">
                <a16:creationId xmlns:a16="http://schemas.microsoft.com/office/drawing/2014/main" id="{B0B301DB-8687-74A0-98A8-F7AD204F2FCE}"/>
              </a:ext>
            </a:extLst>
          </p:cNvPr>
          <p:cNvPicPr>
            <a:picLocks noChangeAspect="1"/>
          </p:cNvPicPr>
          <p:nvPr/>
        </p:nvPicPr>
        <p:blipFill>
          <a:blip r:embed="rId4"/>
          <a:stretch>
            <a:fillRect/>
          </a:stretch>
        </p:blipFill>
        <p:spPr>
          <a:xfrm>
            <a:off x="12528237" y="7679293"/>
            <a:ext cx="2004234" cy="44199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8309" y="957024"/>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Technology Stack </a:t>
            </a:r>
            <a:endParaRPr lang="en-US" sz="4450" dirty="0"/>
          </a:p>
        </p:txBody>
      </p:sp>
      <p:sp>
        <p:nvSpPr>
          <p:cNvPr id="3" name="Text 1"/>
          <p:cNvSpPr/>
          <p:nvPr/>
        </p:nvSpPr>
        <p:spPr>
          <a:xfrm>
            <a:off x="758309" y="1994654"/>
            <a:ext cx="3420904" cy="427553"/>
          </a:xfrm>
          <a:prstGeom prst="rect">
            <a:avLst/>
          </a:prstGeom>
          <a:noFill/>
          <a:ln/>
        </p:spPr>
        <p:txBody>
          <a:bodyPr wrap="none" lIns="0" tIns="0" rIns="0" bIns="0" rtlCol="0" anchor="t"/>
          <a:lstStyle/>
          <a:p>
            <a:pPr marL="0" indent="0">
              <a:lnSpc>
                <a:spcPts val="3350"/>
              </a:lnSpc>
              <a:buNone/>
            </a:pPr>
            <a:r>
              <a:rPr lang="en-US" sz="2650" b="1" dirty="0">
                <a:solidFill>
                  <a:srgbClr val="9998FF"/>
                </a:solidFill>
                <a:latin typeface="Barlow Bold" pitchFamily="34" charset="0"/>
                <a:ea typeface="Barlow Bold" pitchFamily="34" charset="-122"/>
                <a:cs typeface="Barlow Bold" pitchFamily="34" charset="-120"/>
              </a:rPr>
              <a:t>MERN Stack</a:t>
            </a:r>
            <a:endParaRPr lang="en-US" sz="2650" dirty="0"/>
          </a:p>
        </p:txBody>
      </p:sp>
      <p:pic>
        <p:nvPicPr>
          <p:cNvPr id="4" name="Image 0" descr="preencoded.png"/>
          <p:cNvPicPr>
            <a:picLocks noChangeAspect="1"/>
          </p:cNvPicPr>
          <p:nvPr/>
        </p:nvPicPr>
        <p:blipFill>
          <a:blip r:embed="rId3"/>
          <a:stretch>
            <a:fillRect/>
          </a:stretch>
        </p:blipFill>
        <p:spPr>
          <a:xfrm>
            <a:off x="758309" y="2747129"/>
            <a:ext cx="541615" cy="541615"/>
          </a:xfrm>
          <a:prstGeom prst="rect">
            <a:avLst/>
          </a:prstGeom>
        </p:spPr>
      </p:pic>
      <p:sp>
        <p:nvSpPr>
          <p:cNvPr id="5" name="Text 2"/>
          <p:cNvSpPr/>
          <p:nvPr/>
        </p:nvSpPr>
        <p:spPr>
          <a:xfrm>
            <a:off x="758309" y="3505319"/>
            <a:ext cx="3034665" cy="427553"/>
          </a:xfrm>
          <a:prstGeom prst="rect">
            <a:avLst/>
          </a:prstGeom>
          <a:noFill/>
          <a:ln/>
        </p:spPr>
        <p:txBody>
          <a:bodyPr wrap="none" lIns="0" tIns="0" rIns="0" bIns="0" rtlCol="0" anchor="t"/>
          <a:lstStyle/>
          <a:p>
            <a:pPr marL="0" indent="0" algn="l">
              <a:lnSpc>
                <a:spcPts val="3350"/>
              </a:lnSpc>
              <a:buNone/>
            </a:pPr>
            <a:r>
              <a:rPr lang="en-US" sz="2650" b="1" dirty="0">
                <a:solidFill>
                  <a:srgbClr val="EEEFF5"/>
                </a:solidFill>
                <a:latin typeface="Barlow Bold" pitchFamily="34" charset="0"/>
                <a:ea typeface="Barlow Bold" pitchFamily="34" charset="-122"/>
                <a:cs typeface="Barlow Bold" pitchFamily="34" charset="-120"/>
              </a:rPr>
              <a:t>React.js</a:t>
            </a:r>
            <a:endParaRPr lang="en-US" sz="2650" dirty="0"/>
          </a:p>
        </p:txBody>
      </p:sp>
      <p:sp>
        <p:nvSpPr>
          <p:cNvPr id="6" name="Text 3"/>
          <p:cNvSpPr/>
          <p:nvPr/>
        </p:nvSpPr>
        <p:spPr>
          <a:xfrm>
            <a:off x="758309" y="4062770"/>
            <a:ext cx="3034665"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Responsive and dynamic user interface.</a:t>
            </a:r>
            <a:endParaRPr lang="en-US" sz="1700" dirty="0"/>
          </a:p>
        </p:txBody>
      </p:sp>
      <p:pic>
        <p:nvPicPr>
          <p:cNvPr id="7" name="Image 1" descr="preencoded.png"/>
          <p:cNvPicPr>
            <a:picLocks noChangeAspect="1"/>
          </p:cNvPicPr>
          <p:nvPr/>
        </p:nvPicPr>
        <p:blipFill>
          <a:blip r:embed="rId4"/>
          <a:stretch>
            <a:fillRect/>
          </a:stretch>
        </p:blipFill>
        <p:spPr>
          <a:xfrm>
            <a:off x="4117896" y="2747129"/>
            <a:ext cx="541615" cy="541615"/>
          </a:xfrm>
          <a:prstGeom prst="rect">
            <a:avLst/>
          </a:prstGeom>
        </p:spPr>
      </p:pic>
      <p:sp>
        <p:nvSpPr>
          <p:cNvPr id="8" name="Text 4"/>
          <p:cNvSpPr/>
          <p:nvPr/>
        </p:nvSpPr>
        <p:spPr>
          <a:xfrm>
            <a:off x="4117896" y="3505319"/>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Node.js &amp; Express.js</a:t>
            </a:r>
            <a:endParaRPr lang="en-US" sz="2200" dirty="0"/>
          </a:p>
        </p:txBody>
      </p:sp>
      <p:sp>
        <p:nvSpPr>
          <p:cNvPr id="9" name="Text 5"/>
          <p:cNvSpPr/>
          <p:nvPr/>
        </p:nvSpPr>
        <p:spPr>
          <a:xfrm>
            <a:off x="4117896" y="3991451"/>
            <a:ext cx="3034784"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Fast and scalable server-side operations.</a:t>
            </a:r>
            <a:endParaRPr lang="en-US" sz="1700" dirty="0"/>
          </a:p>
        </p:txBody>
      </p:sp>
      <p:pic>
        <p:nvPicPr>
          <p:cNvPr id="10" name="Image 2" descr="preencoded.png"/>
          <p:cNvPicPr>
            <a:picLocks noChangeAspect="1"/>
          </p:cNvPicPr>
          <p:nvPr/>
        </p:nvPicPr>
        <p:blipFill>
          <a:blip r:embed="rId5"/>
          <a:stretch>
            <a:fillRect/>
          </a:stretch>
        </p:blipFill>
        <p:spPr>
          <a:xfrm>
            <a:off x="7477601" y="2747129"/>
            <a:ext cx="541615" cy="541615"/>
          </a:xfrm>
          <a:prstGeom prst="rect">
            <a:avLst/>
          </a:prstGeom>
        </p:spPr>
      </p:pic>
      <p:sp>
        <p:nvSpPr>
          <p:cNvPr id="11" name="Text 6"/>
          <p:cNvSpPr/>
          <p:nvPr/>
        </p:nvSpPr>
        <p:spPr>
          <a:xfrm>
            <a:off x="7477601" y="3505319"/>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MongoDB</a:t>
            </a:r>
            <a:endParaRPr lang="en-US" sz="2200" dirty="0"/>
          </a:p>
        </p:txBody>
      </p:sp>
      <p:sp>
        <p:nvSpPr>
          <p:cNvPr id="12" name="Text 7"/>
          <p:cNvSpPr/>
          <p:nvPr/>
        </p:nvSpPr>
        <p:spPr>
          <a:xfrm>
            <a:off x="7477601" y="3991451"/>
            <a:ext cx="3034784"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Flexible and efficient data storage.</a:t>
            </a:r>
            <a:endParaRPr lang="en-US" sz="1700" dirty="0"/>
          </a:p>
        </p:txBody>
      </p:sp>
      <p:pic>
        <p:nvPicPr>
          <p:cNvPr id="13" name="Image 3" descr="preencoded.png"/>
          <p:cNvPicPr>
            <a:picLocks noChangeAspect="1"/>
          </p:cNvPicPr>
          <p:nvPr/>
        </p:nvPicPr>
        <p:blipFill>
          <a:blip r:embed="rId6"/>
          <a:stretch>
            <a:fillRect/>
          </a:stretch>
        </p:blipFill>
        <p:spPr>
          <a:xfrm>
            <a:off x="10837307" y="2747129"/>
            <a:ext cx="541615" cy="541615"/>
          </a:xfrm>
          <a:prstGeom prst="rect">
            <a:avLst/>
          </a:prstGeom>
        </p:spPr>
      </p:pic>
      <p:sp>
        <p:nvSpPr>
          <p:cNvPr id="14" name="Text 8"/>
          <p:cNvSpPr/>
          <p:nvPr/>
        </p:nvSpPr>
        <p:spPr>
          <a:xfrm>
            <a:off x="10837307" y="3505319"/>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Web Sockets</a:t>
            </a:r>
            <a:endParaRPr lang="en-US" sz="2200" dirty="0"/>
          </a:p>
        </p:txBody>
      </p:sp>
      <p:sp>
        <p:nvSpPr>
          <p:cNvPr id="15" name="Text 9"/>
          <p:cNvSpPr/>
          <p:nvPr/>
        </p:nvSpPr>
        <p:spPr>
          <a:xfrm>
            <a:off x="10837307" y="3991451"/>
            <a:ext cx="3034784" cy="1040130"/>
          </a:xfrm>
          <a:prstGeom prst="rect">
            <a:avLst/>
          </a:prstGeom>
          <a:noFill/>
          <a:ln/>
        </p:spPr>
        <p:txBody>
          <a:bodyPr wrap="square" lIns="0" tIns="0" rIns="0" bIns="0" rtlCol="0" anchor="t"/>
          <a:lstStyle/>
          <a:p>
            <a:pPr marL="0" indent="0" algn="l">
              <a:lnSpc>
                <a:spcPts val="2700"/>
              </a:lnSpc>
              <a:buNone/>
            </a:pPr>
            <a:r>
              <a:rPr lang="en-US" sz="1700" b="1" dirty="0">
                <a:solidFill>
                  <a:srgbClr val="EEEFF5"/>
                </a:solidFill>
                <a:latin typeface="Montserrat" pitchFamily="34" charset="0"/>
                <a:ea typeface="Montserrat" pitchFamily="34" charset="-122"/>
                <a:cs typeface="Montserrat" pitchFamily="34" charset="-120"/>
              </a:rPr>
              <a:t>​</a:t>
            </a:r>
            <a:r>
              <a:rPr lang="en-US" sz="1700" dirty="0">
                <a:solidFill>
                  <a:srgbClr val="EEEFF5"/>
                </a:solidFill>
                <a:latin typeface="Montserrat" pitchFamily="34" charset="0"/>
                <a:ea typeface="Montserrat" pitchFamily="34" charset="-122"/>
                <a:cs typeface="Montserrat" pitchFamily="34" charset="-120"/>
              </a:rPr>
              <a:t>Socket.io</a:t>
            </a:r>
            <a:r>
              <a:rPr lang="en-US" sz="1700" b="1" dirty="0">
                <a:solidFill>
                  <a:srgbClr val="EEEFF5"/>
                </a:solidFill>
                <a:latin typeface="Montserrat" pitchFamily="34" charset="0"/>
                <a:ea typeface="Montserrat" pitchFamily="34" charset="-122"/>
                <a:cs typeface="Montserrat" pitchFamily="34" charset="-120"/>
              </a:rPr>
              <a:t> ​</a:t>
            </a:r>
            <a:r>
              <a:rPr lang="en-US" sz="1700" dirty="0">
                <a:solidFill>
                  <a:srgbClr val="EEEFF5"/>
                </a:solidFill>
                <a:latin typeface="Montserrat" pitchFamily="34" charset="0"/>
                <a:ea typeface="Montserrat" pitchFamily="34" charset="-122"/>
                <a:cs typeface="Montserrat" pitchFamily="34" charset="-120"/>
              </a:rPr>
              <a:t>for real-time bidirectional communication)</a:t>
            </a:r>
            <a:endParaRPr lang="en-US" sz="1700" dirty="0"/>
          </a:p>
        </p:txBody>
      </p:sp>
      <p:pic>
        <p:nvPicPr>
          <p:cNvPr id="16" name="Image 4" descr="preencoded.png"/>
          <p:cNvPicPr>
            <a:picLocks noChangeAspect="1"/>
          </p:cNvPicPr>
          <p:nvPr/>
        </p:nvPicPr>
        <p:blipFill>
          <a:blip r:embed="rId7"/>
          <a:stretch>
            <a:fillRect/>
          </a:stretch>
        </p:blipFill>
        <p:spPr>
          <a:xfrm>
            <a:off x="758309" y="5681543"/>
            <a:ext cx="541615" cy="541615"/>
          </a:xfrm>
          <a:prstGeom prst="rect">
            <a:avLst/>
          </a:prstGeom>
        </p:spPr>
      </p:pic>
      <p:sp>
        <p:nvSpPr>
          <p:cNvPr id="17" name="Text 10"/>
          <p:cNvSpPr/>
          <p:nvPr/>
        </p:nvSpPr>
        <p:spPr>
          <a:xfrm>
            <a:off x="758309" y="6439733"/>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Tailwind CSS </a:t>
            </a:r>
            <a:endParaRPr lang="en-US" sz="2200" dirty="0"/>
          </a:p>
        </p:txBody>
      </p:sp>
      <p:sp>
        <p:nvSpPr>
          <p:cNvPr id="18" name="Text 11"/>
          <p:cNvSpPr/>
          <p:nvPr/>
        </p:nvSpPr>
        <p:spPr>
          <a:xfrm>
            <a:off x="758309" y="6925866"/>
            <a:ext cx="3034665" cy="346710"/>
          </a:xfrm>
          <a:prstGeom prst="rect">
            <a:avLst/>
          </a:prstGeom>
          <a:noFill/>
          <a:ln/>
        </p:spPr>
        <p:txBody>
          <a:bodyPr wrap="non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for responsive design</a:t>
            </a:r>
            <a:endParaRPr lang="en-US" sz="1700" dirty="0"/>
          </a:p>
        </p:txBody>
      </p:sp>
      <p:pic>
        <p:nvPicPr>
          <p:cNvPr id="20" name="Picture 19">
            <a:extLst>
              <a:ext uri="{FF2B5EF4-FFF2-40B4-BE49-F238E27FC236}">
                <a16:creationId xmlns:a16="http://schemas.microsoft.com/office/drawing/2014/main" id="{0FDC9D88-B867-FAFA-A4CA-ED6F4B45CA68}"/>
              </a:ext>
            </a:extLst>
          </p:cNvPr>
          <p:cNvPicPr>
            <a:picLocks noChangeAspect="1"/>
          </p:cNvPicPr>
          <p:nvPr/>
        </p:nvPicPr>
        <p:blipFill>
          <a:blip r:embed="rId8"/>
          <a:stretch>
            <a:fillRect/>
          </a:stretch>
        </p:blipFill>
        <p:spPr>
          <a:xfrm>
            <a:off x="12626166" y="7272576"/>
            <a:ext cx="2004234" cy="88399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8309" y="790813"/>
            <a:ext cx="6330672"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Functional Requirements</a:t>
            </a:r>
            <a:endParaRPr lang="en-US" sz="4450" dirty="0"/>
          </a:p>
        </p:txBody>
      </p:sp>
      <p:sp>
        <p:nvSpPr>
          <p:cNvPr id="3" name="Text 1"/>
          <p:cNvSpPr/>
          <p:nvPr/>
        </p:nvSpPr>
        <p:spPr>
          <a:xfrm>
            <a:off x="758309" y="1936790"/>
            <a:ext cx="13113782" cy="138684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The User Module provides an interactive communication experience with real-time messaging, chat history management, file sharing, AI chatbot support, and customizable user profiles. The Administrator Module empowers admins to manage users, monitor activity, and ensure smooth platform operation with user management, content moderation, and system analytics.</a:t>
            </a:r>
            <a:endParaRPr lang="en-US" sz="1700" dirty="0"/>
          </a:p>
        </p:txBody>
      </p:sp>
      <p:sp>
        <p:nvSpPr>
          <p:cNvPr id="4" name="Text 2"/>
          <p:cNvSpPr/>
          <p:nvPr/>
        </p:nvSpPr>
        <p:spPr>
          <a:xfrm>
            <a:off x="758309" y="3567351"/>
            <a:ext cx="13113782" cy="104013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Admins can activate/deactivate user accounts, manage roles, and set user-specific preferences. AI-based filtering ensures inappropriate content is flagged, allowing admins to delete messages or block users. A real-time dashboard provides insights into system performance, user activity, and server health.</a:t>
            </a:r>
            <a:endParaRPr lang="en-US" sz="1700" dirty="0"/>
          </a:p>
        </p:txBody>
      </p:sp>
      <p:pic>
        <p:nvPicPr>
          <p:cNvPr id="5" name="Image 0" descr="preencoded.png"/>
          <p:cNvPicPr>
            <a:picLocks noChangeAspect="1"/>
          </p:cNvPicPr>
          <p:nvPr/>
        </p:nvPicPr>
        <p:blipFill>
          <a:blip r:embed="rId3"/>
          <a:stretch>
            <a:fillRect/>
          </a:stretch>
        </p:blipFill>
        <p:spPr>
          <a:xfrm>
            <a:off x="758309" y="4851202"/>
            <a:ext cx="4371261" cy="866537"/>
          </a:xfrm>
          <a:prstGeom prst="rect">
            <a:avLst/>
          </a:prstGeom>
        </p:spPr>
      </p:pic>
      <p:sp>
        <p:nvSpPr>
          <p:cNvPr id="6" name="Text 3"/>
          <p:cNvSpPr/>
          <p:nvPr/>
        </p:nvSpPr>
        <p:spPr>
          <a:xfrm>
            <a:off x="974884" y="6042660"/>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Real-Time Messaging</a:t>
            </a:r>
            <a:endParaRPr lang="en-US" sz="2200" dirty="0"/>
          </a:p>
        </p:txBody>
      </p:sp>
      <p:sp>
        <p:nvSpPr>
          <p:cNvPr id="7" name="Text 4"/>
          <p:cNvSpPr/>
          <p:nvPr/>
        </p:nvSpPr>
        <p:spPr>
          <a:xfrm>
            <a:off x="974884" y="6528792"/>
            <a:ext cx="3938111"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Immediate message delivery via WebSocket technology.</a:t>
            </a:r>
            <a:endParaRPr lang="en-US" sz="1700" dirty="0"/>
          </a:p>
        </p:txBody>
      </p:sp>
      <p:pic>
        <p:nvPicPr>
          <p:cNvPr id="8" name="Image 1" descr="preencoded.png"/>
          <p:cNvPicPr>
            <a:picLocks noChangeAspect="1"/>
          </p:cNvPicPr>
          <p:nvPr/>
        </p:nvPicPr>
        <p:blipFill>
          <a:blip r:embed="rId4"/>
          <a:stretch>
            <a:fillRect/>
          </a:stretch>
        </p:blipFill>
        <p:spPr>
          <a:xfrm>
            <a:off x="5129570" y="4851202"/>
            <a:ext cx="4371261" cy="866537"/>
          </a:xfrm>
          <a:prstGeom prst="rect">
            <a:avLst/>
          </a:prstGeom>
        </p:spPr>
      </p:pic>
      <p:sp>
        <p:nvSpPr>
          <p:cNvPr id="9" name="Text 5"/>
          <p:cNvSpPr/>
          <p:nvPr/>
        </p:nvSpPr>
        <p:spPr>
          <a:xfrm>
            <a:off x="5346144" y="6042660"/>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File Sharing</a:t>
            </a:r>
            <a:endParaRPr lang="en-US" sz="2200" dirty="0"/>
          </a:p>
        </p:txBody>
      </p:sp>
      <p:sp>
        <p:nvSpPr>
          <p:cNvPr id="10" name="Text 6"/>
          <p:cNvSpPr/>
          <p:nvPr/>
        </p:nvSpPr>
        <p:spPr>
          <a:xfrm>
            <a:off x="5346144" y="6528792"/>
            <a:ext cx="3938111"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Secure upload and download of images and documents.</a:t>
            </a:r>
            <a:endParaRPr lang="en-US" sz="1700" dirty="0"/>
          </a:p>
        </p:txBody>
      </p:sp>
      <p:pic>
        <p:nvPicPr>
          <p:cNvPr id="11" name="Image 2" descr="preencoded.png"/>
          <p:cNvPicPr>
            <a:picLocks noChangeAspect="1"/>
          </p:cNvPicPr>
          <p:nvPr/>
        </p:nvPicPr>
        <p:blipFill>
          <a:blip r:embed="rId5"/>
          <a:stretch>
            <a:fillRect/>
          </a:stretch>
        </p:blipFill>
        <p:spPr>
          <a:xfrm>
            <a:off x="9500830" y="4851202"/>
            <a:ext cx="4371261" cy="866537"/>
          </a:xfrm>
          <a:prstGeom prst="rect">
            <a:avLst/>
          </a:prstGeom>
        </p:spPr>
      </p:pic>
      <p:sp>
        <p:nvSpPr>
          <p:cNvPr id="12" name="Text 7"/>
          <p:cNvSpPr/>
          <p:nvPr/>
        </p:nvSpPr>
        <p:spPr>
          <a:xfrm>
            <a:off x="9717405" y="6042660"/>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AI Chatbot Support</a:t>
            </a:r>
            <a:endParaRPr lang="en-US" sz="2200" dirty="0"/>
          </a:p>
        </p:txBody>
      </p:sp>
      <p:sp>
        <p:nvSpPr>
          <p:cNvPr id="13" name="Text 8"/>
          <p:cNvSpPr/>
          <p:nvPr/>
        </p:nvSpPr>
        <p:spPr>
          <a:xfrm>
            <a:off x="9717405" y="6528792"/>
            <a:ext cx="3938111"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Instant assistance for common queries and automated tasks.</a:t>
            </a:r>
            <a:endParaRPr lang="en-US" sz="1700" dirty="0"/>
          </a:p>
        </p:txBody>
      </p:sp>
      <p:pic>
        <p:nvPicPr>
          <p:cNvPr id="15" name="Picture 14">
            <a:extLst>
              <a:ext uri="{FF2B5EF4-FFF2-40B4-BE49-F238E27FC236}">
                <a16:creationId xmlns:a16="http://schemas.microsoft.com/office/drawing/2014/main" id="{49D2DCDC-1B2A-8D70-B6C3-4A964445AB19}"/>
              </a:ext>
            </a:extLst>
          </p:cNvPr>
          <p:cNvPicPr>
            <a:picLocks noChangeAspect="1"/>
          </p:cNvPicPr>
          <p:nvPr/>
        </p:nvPicPr>
        <p:blipFill>
          <a:blip r:embed="rId6"/>
          <a:stretch>
            <a:fillRect/>
          </a:stretch>
        </p:blipFill>
        <p:spPr>
          <a:xfrm>
            <a:off x="12568118" y="7712951"/>
            <a:ext cx="2004234" cy="51664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1629608"/>
            <a:ext cx="5834182"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Hardware Requirement</a:t>
            </a:r>
            <a:endParaRPr lang="en-US" sz="4450" dirty="0"/>
          </a:p>
        </p:txBody>
      </p:sp>
      <p:pic>
        <p:nvPicPr>
          <p:cNvPr id="4" name="Image 1" descr="preencoded.png"/>
          <p:cNvPicPr>
            <a:picLocks noChangeAspect="1"/>
          </p:cNvPicPr>
          <p:nvPr/>
        </p:nvPicPr>
        <p:blipFill>
          <a:blip r:embed="rId4"/>
          <a:stretch>
            <a:fillRect/>
          </a:stretch>
        </p:blipFill>
        <p:spPr>
          <a:xfrm>
            <a:off x="758309" y="2667238"/>
            <a:ext cx="758309" cy="758309"/>
          </a:xfrm>
          <a:prstGeom prst="rect">
            <a:avLst/>
          </a:prstGeom>
        </p:spPr>
      </p:pic>
      <p:sp>
        <p:nvSpPr>
          <p:cNvPr id="5" name="Text 1"/>
          <p:cNvSpPr/>
          <p:nvPr/>
        </p:nvSpPr>
        <p:spPr>
          <a:xfrm>
            <a:off x="758309" y="3696295"/>
            <a:ext cx="2325767" cy="346710"/>
          </a:xfrm>
          <a:prstGeom prst="rect">
            <a:avLst/>
          </a:prstGeom>
          <a:noFill/>
          <a:ln/>
        </p:spPr>
        <p:txBody>
          <a:bodyPr wrap="none" lIns="0" tIns="0" rIns="0" bIns="0" rtlCol="0" anchor="t"/>
          <a:lstStyle/>
          <a:p>
            <a:pPr marL="0" indent="0" algn="l">
              <a:lnSpc>
                <a:spcPts val="2700"/>
              </a:lnSpc>
              <a:buNone/>
            </a:pPr>
            <a:r>
              <a:rPr lang="en-US" sz="1700" b="1" dirty="0">
                <a:solidFill>
                  <a:srgbClr val="EEEFF5"/>
                </a:solidFill>
                <a:latin typeface="Montserrat" pitchFamily="34" charset="0"/>
                <a:ea typeface="Montserrat" pitchFamily="34" charset="-122"/>
                <a:cs typeface="Montserrat" pitchFamily="34" charset="-120"/>
              </a:rPr>
              <a:t>Processor</a:t>
            </a:r>
            <a:r>
              <a:rPr lang="en-US" sz="1700" dirty="0">
                <a:solidFill>
                  <a:srgbClr val="EEEFF5"/>
                </a:solidFill>
                <a:latin typeface="Montserrat" pitchFamily="34" charset="0"/>
                <a:ea typeface="Montserrat" pitchFamily="34" charset="-122"/>
                <a:cs typeface="Montserrat" pitchFamily="34" charset="-120"/>
              </a:rPr>
              <a:t> :</a:t>
            </a:r>
            <a:endParaRPr lang="en-US" sz="1700" dirty="0"/>
          </a:p>
        </p:txBody>
      </p:sp>
      <p:sp>
        <p:nvSpPr>
          <p:cNvPr id="6" name="Text 2"/>
          <p:cNvSpPr/>
          <p:nvPr/>
        </p:nvSpPr>
        <p:spPr>
          <a:xfrm>
            <a:off x="758309" y="4172902"/>
            <a:ext cx="2325767" cy="138684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Intel core i3 or above for a stable experience and fast retrieval of data.</a:t>
            </a:r>
            <a:endParaRPr lang="en-US" sz="1700" dirty="0"/>
          </a:p>
        </p:txBody>
      </p:sp>
      <p:pic>
        <p:nvPicPr>
          <p:cNvPr id="7" name="Image 2" descr="preencoded.png"/>
          <p:cNvPicPr>
            <a:picLocks noChangeAspect="1"/>
          </p:cNvPicPr>
          <p:nvPr/>
        </p:nvPicPr>
        <p:blipFill>
          <a:blip r:embed="rId5"/>
          <a:stretch>
            <a:fillRect/>
          </a:stretch>
        </p:blipFill>
        <p:spPr>
          <a:xfrm>
            <a:off x="3408998" y="2667238"/>
            <a:ext cx="758309" cy="758309"/>
          </a:xfrm>
          <a:prstGeom prst="rect">
            <a:avLst/>
          </a:prstGeom>
        </p:spPr>
      </p:pic>
      <p:sp>
        <p:nvSpPr>
          <p:cNvPr id="8" name="Text 3"/>
          <p:cNvSpPr/>
          <p:nvPr/>
        </p:nvSpPr>
        <p:spPr>
          <a:xfrm>
            <a:off x="3408998" y="3696295"/>
            <a:ext cx="2325886" cy="346710"/>
          </a:xfrm>
          <a:prstGeom prst="rect">
            <a:avLst/>
          </a:prstGeom>
          <a:noFill/>
          <a:ln/>
        </p:spPr>
        <p:txBody>
          <a:bodyPr wrap="none" lIns="0" tIns="0" rIns="0" bIns="0" rtlCol="0" anchor="t"/>
          <a:lstStyle/>
          <a:p>
            <a:pPr marL="0" indent="0" algn="l">
              <a:lnSpc>
                <a:spcPts val="2700"/>
              </a:lnSpc>
              <a:buNone/>
            </a:pPr>
            <a:r>
              <a:rPr lang="en-US" sz="1700" b="1" dirty="0">
                <a:solidFill>
                  <a:srgbClr val="EEEFF5"/>
                </a:solidFill>
                <a:latin typeface="Montserrat" pitchFamily="34" charset="0"/>
                <a:ea typeface="Montserrat" pitchFamily="34" charset="-122"/>
                <a:cs typeface="Montserrat" pitchFamily="34" charset="-120"/>
              </a:rPr>
              <a:t>Hard Disk</a:t>
            </a:r>
            <a:r>
              <a:rPr lang="en-US" sz="1700" dirty="0">
                <a:solidFill>
                  <a:srgbClr val="EEEFF5"/>
                </a:solidFill>
                <a:latin typeface="Montserrat" pitchFamily="34" charset="0"/>
                <a:ea typeface="Montserrat" pitchFamily="34" charset="-122"/>
                <a:cs typeface="Montserrat" pitchFamily="34" charset="-120"/>
              </a:rPr>
              <a:t>: </a:t>
            </a:r>
            <a:endParaRPr lang="en-US" sz="1700" dirty="0"/>
          </a:p>
        </p:txBody>
      </p:sp>
      <p:sp>
        <p:nvSpPr>
          <p:cNvPr id="9" name="Text 4"/>
          <p:cNvSpPr/>
          <p:nvPr/>
        </p:nvSpPr>
        <p:spPr>
          <a:xfrm>
            <a:off x="3408998" y="4172902"/>
            <a:ext cx="2325886" cy="346710"/>
          </a:xfrm>
          <a:prstGeom prst="rect">
            <a:avLst/>
          </a:prstGeom>
          <a:noFill/>
          <a:ln/>
        </p:spPr>
        <p:txBody>
          <a:bodyPr wrap="non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40GB and above</a:t>
            </a:r>
            <a:endParaRPr lang="en-US" sz="1700" dirty="0"/>
          </a:p>
        </p:txBody>
      </p:sp>
      <p:pic>
        <p:nvPicPr>
          <p:cNvPr id="10" name="Image 3" descr="preencoded.png"/>
          <p:cNvPicPr>
            <a:picLocks noChangeAspect="1"/>
          </p:cNvPicPr>
          <p:nvPr/>
        </p:nvPicPr>
        <p:blipFill>
          <a:blip r:embed="rId6"/>
          <a:stretch>
            <a:fillRect/>
          </a:stretch>
        </p:blipFill>
        <p:spPr>
          <a:xfrm>
            <a:off x="6059805" y="2667238"/>
            <a:ext cx="758309" cy="758309"/>
          </a:xfrm>
          <a:prstGeom prst="rect">
            <a:avLst/>
          </a:prstGeom>
        </p:spPr>
      </p:pic>
      <p:sp>
        <p:nvSpPr>
          <p:cNvPr id="11" name="Text 5"/>
          <p:cNvSpPr/>
          <p:nvPr/>
        </p:nvSpPr>
        <p:spPr>
          <a:xfrm>
            <a:off x="6059805" y="3696295"/>
            <a:ext cx="2325767" cy="346710"/>
          </a:xfrm>
          <a:prstGeom prst="rect">
            <a:avLst/>
          </a:prstGeom>
          <a:noFill/>
          <a:ln/>
        </p:spPr>
        <p:txBody>
          <a:bodyPr wrap="none" lIns="0" tIns="0" rIns="0" bIns="0" rtlCol="0" anchor="t"/>
          <a:lstStyle/>
          <a:p>
            <a:pPr marL="0" indent="0" algn="l">
              <a:lnSpc>
                <a:spcPts val="2700"/>
              </a:lnSpc>
              <a:buNone/>
            </a:pPr>
            <a:r>
              <a:rPr lang="en-US" sz="1700" b="1" dirty="0">
                <a:solidFill>
                  <a:srgbClr val="EEEFF5"/>
                </a:solidFill>
                <a:latin typeface="Montserrat" pitchFamily="34" charset="0"/>
                <a:ea typeface="Montserrat" pitchFamily="34" charset="-122"/>
                <a:cs typeface="Montserrat" pitchFamily="34" charset="-120"/>
              </a:rPr>
              <a:t>RAM</a:t>
            </a:r>
            <a:r>
              <a:rPr lang="en-US" sz="1700" dirty="0">
                <a:solidFill>
                  <a:srgbClr val="EEEFF5"/>
                </a:solidFill>
                <a:latin typeface="Montserrat" pitchFamily="34" charset="0"/>
                <a:ea typeface="Montserrat" pitchFamily="34" charset="-122"/>
                <a:cs typeface="Montserrat" pitchFamily="34" charset="-120"/>
              </a:rPr>
              <a:t>:</a:t>
            </a:r>
            <a:endParaRPr lang="en-US" sz="1700" dirty="0"/>
          </a:p>
        </p:txBody>
      </p:sp>
      <p:sp>
        <p:nvSpPr>
          <p:cNvPr id="12" name="Text 6"/>
          <p:cNvSpPr/>
          <p:nvPr/>
        </p:nvSpPr>
        <p:spPr>
          <a:xfrm>
            <a:off x="6059805" y="4172902"/>
            <a:ext cx="2325767" cy="242697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256 MB or more, recommended 2 GB for fast reading and writing capabilities which will result in better performance time.                                                  </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1167765"/>
            <a:ext cx="5727502"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Software Requirement</a:t>
            </a:r>
            <a:endParaRPr lang="en-US" sz="4450" dirty="0"/>
          </a:p>
        </p:txBody>
      </p:sp>
      <p:pic>
        <p:nvPicPr>
          <p:cNvPr id="4" name="Image 1" descr="preencoded.png"/>
          <p:cNvPicPr>
            <a:picLocks noChangeAspect="1"/>
          </p:cNvPicPr>
          <p:nvPr/>
        </p:nvPicPr>
        <p:blipFill>
          <a:blip r:embed="rId4"/>
          <a:stretch>
            <a:fillRect/>
          </a:stretch>
        </p:blipFill>
        <p:spPr>
          <a:xfrm>
            <a:off x="758309" y="2205395"/>
            <a:ext cx="7627382" cy="4266009"/>
          </a:xfrm>
          <a:prstGeom prst="rect">
            <a:avLst/>
          </a:prstGeom>
        </p:spPr>
      </p:pic>
      <p:sp>
        <p:nvSpPr>
          <p:cNvPr id="5" name="Text 1"/>
          <p:cNvSpPr/>
          <p:nvPr/>
        </p:nvSpPr>
        <p:spPr>
          <a:xfrm>
            <a:off x="758309" y="6715125"/>
            <a:ext cx="7627382" cy="346710"/>
          </a:xfrm>
          <a:prstGeom prst="rect">
            <a:avLst/>
          </a:prstGeom>
          <a:noFill/>
          <a:ln/>
        </p:spPr>
        <p:txBody>
          <a:bodyPr wrap="none" lIns="0" tIns="0" rIns="0" bIns="0" rtlCol="0" anchor="t"/>
          <a:lstStyle/>
          <a:p>
            <a:pPr marL="0" indent="0">
              <a:lnSpc>
                <a:spcPts val="2700"/>
              </a:lnSpc>
              <a:buNone/>
            </a:pP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1034</Words>
  <Application>Microsoft Office PowerPoint</Application>
  <PresentationFormat>Custom</PresentationFormat>
  <Paragraphs>102</Paragraphs>
  <Slides>16</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Barlow Bold</vt:lpstr>
      <vt:lpstr>Arial</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RUCHI PATEL</cp:lastModifiedBy>
  <cp:revision>2</cp:revision>
  <dcterms:created xsi:type="dcterms:W3CDTF">2025-03-07T21:39:17Z</dcterms:created>
  <dcterms:modified xsi:type="dcterms:W3CDTF">2025-03-07T21:52:22Z</dcterms:modified>
</cp:coreProperties>
</file>